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4" r:id="rId2"/>
    <p:sldId id="285" r:id="rId3"/>
    <p:sldId id="287" r:id="rId4"/>
    <p:sldId id="277" r:id="rId5"/>
    <p:sldId id="290" r:id="rId6"/>
    <p:sldId id="278" r:id="rId7"/>
    <p:sldId id="294" r:id="rId8"/>
    <p:sldId id="279" r:id="rId9"/>
    <p:sldId id="296" r:id="rId10"/>
    <p:sldId id="293" r:id="rId11"/>
    <p:sldId id="280" r:id="rId12"/>
    <p:sldId id="297" r:id="rId13"/>
    <p:sldId id="295" r:id="rId14"/>
    <p:sldId id="276" r:id="rId15"/>
    <p:sldId id="269" r:id="rId16"/>
    <p:sldId id="288" r:id="rId17"/>
    <p:sldId id="282" r:id="rId18"/>
    <p:sldId id="271"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82" autoAdjust="0"/>
    <p:restoredTop sz="94660"/>
  </p:normalViewPr>
  <p:slideViewPr>
    <p:cSldViewPr snapToGrid="0">
      <p:cViewPr varScale="1">
        <p:scale>
          <a:sx n="104" d="100"/>
          <a:sy n="104"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4EC5559-26BF-4005-99AA-AAB3F0CA73C8}" type="datetimeFigureOut">
              <a:rPr lang="en-US" smtClean="0"/>
              <a:t>9/5/2025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18E6265-33B4-46AE-B882-A910817D7FAA}" type="slidenum">
              <a:rPr lang="en-US" smtClean="0"/>
              <a:t>‹#›</a:t>
            </a:fld>
            <a:endParaRPr lang="en-US"/>
          </a:p>
        </p:txBody>
      </p:sp>
    </p:spTree>
    <p:extLst>
      <p:ext uri="{BB962C8B-B14F-4D97-AF65-F5344CB8AC3E}">
        <p14:creationId xmlns:p14="http://schemas.microsoft.com/office/powerpoint/2010/main" val="2511383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3231320-4A0A-49F3-8CD5-30F2892DB8DC}" type="datetimeFigureOut">
              <a:rPr lang="en-US" smtClean="0"/>
              <a:t>9/5/2025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C75D504-63E5-4E4A-B610-55F25A8E4FC4}" type="slidenum">
              <a:rPr lang="en-US" smtClean="0"/>
              <a:t>‹#›</a:t>
            </a:fld>
            <a:endParaRPr lang="en-US"/>
          </a:p>
        </p:txBody>
      </p:sp>
    </p:spTree>
    <p:extLst>
      <p:ext uri="{BB962C8B-B14F-4D97-AF65-F5344CB8AC3E}">
        <p14:creationId xmlns:p14="http://schemas.microsoft.com/office/powerpoint/2010/main" val="1630488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5D504-63E5-4E4A-B610-55F25A8E4FC4}" type="slidenum">
              <a:rPr lang="en-US" smtClean="0"/>
              <a:t>1</a:t>
            </a:fld>
            <a:endParaRPr lang="en-US"/>
          </a:p>
        </p:txBody>
      </p:sp>
    </p:spTree>
    <p:extLst>
      <p:ext uri="{BB962C8B-B14F-4D97-AF65-F5344CB8AC3E}">
        <p14:creationId xmlns:p14="http://schemas.microsoft.com/office/powerpoint/2010/main" val="579841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5D504-63E5-4E4A-B610-55F25A8E4FC4}" type="slidenum">
              <a:rPr lang="en-US" smtClean="0"/>
              <a:t>17</a:t>
            </a:fld>
            <a:endParaRPr lang="en-US"/>
          </a:p>
        </p:txBody>
      </p:sp>
    </p:spTree>
    <p:extLst>
      <p:ext uri="{BB962C8B-B14F-4D97-AF65-F5344CB8AC3E}">
        <p14:creationId xmlns:p14="http://schemas.microsoft.com/office/powerpoint/2010/main" val="2173781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5D504-63E5-4E4A-B610-55F25A8E4FC4}" type="slidenum">
              <a:rPr lang="en-US" smtClean="0"/>
              <a:t>18</a:t>
            </a:fld>
            <a:endParaRPr lang="en-US"/>
          </a:p>
        </p:txBody>
      </p:sp>
    </p:spTree>
    <p:extLst>
      <p:ext uri="{BB962C8B-B14F-4D97-AF65-F5344CB8AC3E}">
        <p14:creationId xmlns:p14="http://schemas.microsoft.com/office/powerpoint/2010/main" val="1654034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5D504-63E5-4E4A-B610-55F25A8E4FC4}" type="slidenum">
              <a:rPr lang="en-US" smtClean="0"/>
              <a:t>2</a:t>
            </a:fld>
            <a:endParaRPr lang="en-US"/>
          </a:p>
        </p:txBody>
      </p:sp>
    </p:spTree>
    <p:extLst>
      <p:ext uri="{BB962C8B-B14F-4D97-AF65-F5344CB8AC3E}">
        <p14:creationId xmlns:p14="http://schemas.microsoft.com/office/powerpoint/2010/main" val="4242751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5D504-63E5-4E4A-B610-55F25A8E4FC4}" type="slidenum">
              <a:rPr lang="en-US" smtClean="0"/>
              <a:t>3</a:t>
            </a:fld>
            <a:endParaRPr lang="en-US"/>
          </a:p>
        </p:txBody>
      </p:sp>
    </p:spTree>
    <p:extLst>
      <p:ext uri="{BB962C8B-B14F-4D97-AF65-F5344CB8AC3E}">
        <p14:creationId xmlns:p14="http://schemas.microsoft.com/office/powerpoint/2010/main" val="450215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5D504-63E5-4E4A-B610-55F25A8E4FC4}" type="slidenum">
              <a:rPr lang="en-US" smtClean="0"/>
              <a:t>4</a:t>
            </a:fld>
            <a:endParaRPr lang="en-US"/>
          </a:p>
        </p:txBody>
      </p:sp>
    </p:spTree>
    <p:extLst>
      <p:ext uri="{BB962C8B-B14F-4D97-AF65-F5344CB8AC3E}">
        <p14:creationId xmlns:p14="http://schemas.microsoft.com/office/powerpoint/2010/main" val="2782028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5D504-63E5-4E4A-B610-55F25A8E4FC4}" type="slidenum">
              <a:rPr lang="en-US" smtClean="0"/>
              <a:t>6</a:t>
            </a:fld>
            <a:endParaRPr lang="en-US"/>
          </a:p>
        </p:txBody>
      </p:sp>
    </p:spTree>
    <p:extLst>
      <p:ext uri="{BB962C8B-B14F-4D97-AF65-F5344CB8AC3E}">
        <p14:creationId xmlns:p14="http://schemas.microsoft.com/office/powerpoint/2010/main" val="4170157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5D504-63E5-4E4A-B610-55F25A8E4FC4}" type="slidenum">
              <a:rPr lang="en-US" smtClean="0"/>
              <a:t>8</a:t>
            </a:fld>
            <a:endParaRPr lang="en-US"/>
          </a:p>
        </p:txBody>
      </p:sp>
    </p:spTree>
    <p:extLst>
      <p:ext uri="{BB962C8B-B14F-4D97-AF65-F5344CB8AC3E}">
        <p14:creationId xmlns:p14="http://schemas.microsoft.com/office/powerpoint/2010/main" val="3464520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5D504-63E5-4E4A-B610-55F25A8E4FC4}" type="slidenum">
              <a:rPr lang="en-US" smtClean="0"/>
              <a:t>11</a:t>
            </a:fld>
            <a:endParaRPr lang="en-US"/>
          </a:p>
        </p:txBody>
      </p:sp>
    </p:spTree>
    <p:extLst>
      <p:ext uri="{BB962C8B-B14F-4D97-AF65-F5344CB8AC3E}">
        <p14:creationId xmlns:p14="http://schemas.microsoft.com/office/powerpoint/2010/main" val="1251238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5D504-63E5-4E4A-B610-55F25A8E4FC4}" type="slidenum">
              <a:rPr lang="en-US" smtClean="0"/>
              <a:t>14</a:t>
            </a:fld>
            <a:endParaRPr lang="en-US"/>
          </a:p>
        </p:txBody>
      </p:sp>
    </p:spTree>
    <p:extLst>
      <p:ext uri="{BB962C8B-B14F-4D97-AF65-F5344CB8AC3E}">
        <p14:creationId xmlns:p14="http://schemas.microsoft.com/office/powerpoint/2010/main" val="2831450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5D504-63E5-4E4A-B610-55F25A8E4FC4}" type="slidenum">
              <a:rPr lang="en-US" smtClean="0"/>
              <a:t>15</a:t>
            </a:fld>
            <a:endParaRPr lang="en-US"/>
          </a:p>
        </p:txBody>
      </p:sp>
    </p:spTree>
    <p:extLst>
      <p:ext uri="{BB962C8B-B14F-4D97-AF65-F5344CB8AC3E}">
        <p14:creationId xmlns:p14="http://schemas.microsoft.com/office/powerpoint/2010/main" val="244561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83985B-F141-43A6-BC6E-CD00CAF19F44}"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904BC-0608-4016-BCE0-6CC8726B490B}" type="slidenum">
              <a:rPr lang="en-US" smtClean="0"/>
              <a:t>‹#›</a:t>
            </a:fld>
            <a:endParaRPr lang="en-US"/>
          </a:p>
        </p:txBody>
      </p:sp>
    </p:spTree>
    <p:extLst>
      <p:ext uri="{BB962C8B-B14F-4D97-AF65-F5344CB8AC3E}">
        <p14:creationId xmlns:p14="http://schemas.microsoft.com/office/powerpoint/2010/main" val="371965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3985B-F141-43A6-BC6E-CD00CAF19F44}"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904BC-0608-4016-BCE0-6CC8726B490B}" type="slidenum">
              <a:rPr lang="en-US" smtClean="0"/>
              <a:t>‹#›</a:t>
            </a:fld>
            <a:endParaRPr lang="en-US"/>
          </a:p>
        </p:txBody>
      </p:sp>
    </p:spTree>
    <p:extLst>
      <p:ext uri="{BB962C8B-B14F-4D97-AF65-F5344CB8AC3E}">
        <p14:creationId xmlns:p14="http://schemas.microsoft.com/office/powerpoint/2010/main" val="1961900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3985B-F141-43A6-BC6E-CD00CAF19F44}"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904BC-0608-4016-BCE0-6CC8726B490B}" type="slidenum">
              <a:rPr lang="en-US" smtClean="0"/>
              <a:t>‹#›</a:t>
            </a:fld>
            <a:endParaRPr lang="en-US"/>
          </a:p>
        </p:txBody>
      </p:sp>
    </p:spTree>
    <p:extLst>
      <p:ext uri="{BB962C8B-B14F-4D97-AF65-F5344CB8AC3E}">
        <p14:creationId xmlns:p14="http://schemas.microsoft.com/office/powerpoint/2010/main" val="127580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3985B-F141-43A6-BC6E-CD00CAF19F44}"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904BC-0608-4016-BCE0-6CC8726B490B}" type="slidenum">
              <a:rPr lang="en-US" smtClean="0"/>
              <a:t>‹#›</a:t>
            </a:fld>
            <a:endParaRPr lang="en-US"/>
          </a:p>
        </p:txBody>
      </p:sp>
    </p:spTree>
    <p:extLst>
      <p:ext uri="{BB962C8B-B14F-4D97-AF65-F5344CB8AC3E}">
        <p14:creationId xmlns:p14="http://schemas.microsoft.com/office/powerpoint/2010/main" val="205438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3985B-F141-43A6-BC6E-CD00CAF19F44}"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904BC-0608-4016-BCE0-6CC8726B490B}" type="slidenum">
              <a:rPr lang="en-US" smtClean="0"/>
              <a:t>‹#›</a:t>
            </a:fld>
            <a:endParaRPr lang="en-US"/>
          </a:p>
        </p:txBody>
      </p:sp>
    </p:spTree>
    <p:extLst>
      <p:ext uri="{BB962C8B-B14F-4D97-AF65-F5344CB8AC3E}">
        <p14:creationId xmlns:p14="http://schemas.microsoft.com/office/powerpoint/2010/main" val="1301051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83985B-F141-43A6-BC6E-CD00CAF19F44}" type="datetimeFigureOut">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F904BC-0608-4016-BCE0-6CC8726B490B}" type="slidenum">
              <a:rPr lang="en-US" smtClean="0"/>
              <a:t>‹#›</a:t>
            </a:fld>
            <a:endParaRPr lang="en-US"/>
          </a:p>
        </p:txBody>
      </p:sp>
    </p:spTree>
    <p:extLst>
      <p:ext uri="{BB962C8B-B14F-4D97-AF65-F5344CB8AC3E}">
        <p14:creationId xmlns:p14="http://schemas.microsoft.com/office/powerpoint/2010/main" val="3900982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83985B-F141-43A6-BC6E-CD00CAF19F44}" type="datetimeFigureOut">
              <a:rPr lang="en-US" smtClean="0"/>
              <a:t>9/5/2025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F904BC-0608-4016-BCE0-6CC8726B490B}" type="slidenum">
              <a:rPr lang="en-US" smtClean="0"/>
              <a:t>‹#›</a:t>
            </a:fld>
            <a:endParaRPr lang="en-US"/>
          </a:p>
        </p:txBody>
      </p:sp>
    </p:spTree>
    <p:extLst>
      <p:ext uri="{BB962C8B-B14F-4D97-AF65-F5344CB8AC3E}">
        <p14:creationId xmlns:p14="http://schemas.microsoft.com/office/powerpoint/2010/main" val="295835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83985B-F141-43A6-BC6E-CD00CAF19F44}" type="datetimeFigureOut">
              <a:rPr lang="en-US" smtClean="0"/>
              <a:t>9/5/2025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F904BC-0608-4016-BCE0-6CC8726B490B}" type="slidenum">
              <a:rPr lang="en-US" smtClean="0"/>
              <a:t>‹#›</a:t>
            </a:fld>
            <a:endParaRPr lang="en-US"/>
          </a:p>
        </p:txBody>
      </p:sp>
    </p:spTree>
    <p:extLst>
      <p:ext uri="{BB962C8B-B14F-4D97-AF65-F5344CB8AC3E}">
        <p14:creationId xmlns:p14="http://schemas.microsoft.com/office/powerpoint/2010/main" val="2811768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3985B-F141-43A6-BC6E-CD00CAF19F44}" type="datetimeFigureOut">
              <a:rPr lang="en-US" smtClean="0"/>
              <a:t>9/5/2025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F904BC-0608-4016-BCE0-6CC8726B490B}" type="slidenum">
              <a:rPr lang="en-US" smtClean="0"/>
              <a:t>‹#›</a:t>
            </a:fld>
            <a:endParaRPr lang="en-US"/>
          </a:p>
        </p:txBody>
      </p:sp>
    </p:spTree>
    <p:extLst>
      <p:ext uri="{BB962C8B-B14F-4D97-AF65-F5344CB8AC3E}">
        <p14:creationId xmlns:p14="http://schemas.microsoft.com/office/powerpoint/2010/main" val="3161390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83985B-F141-43A6-BC6E-CD00CAF19F44}" type="datetimeFigureOut">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F904BC-0608-4016-BCE0-6CC8726B490B}" type="slidenum">
              <a:rPr lang="en-US" smtClean="0"/>
              <a:t>‹#›</a:t>
            </a:fld>
            <a:endParaRPr lang="en-US"/>
          </a:p>
        </p:txBody>
      </p:sp>
    </p:spTree>
    <p:extLst>
      <p:ext uri="{BB962C8B-B14F-4D97-AF65-F5344CB8AC3E}">
        <p14:creationId xmlns:p14="http://schemas.microsoft.com/office/powerpoint/2010/main" val="3474122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83985B-F141-43A6-BC6E-CD00CAF19F44}" type="datetimeFigureOut">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F904BC-0608-4016-BCE0-6CC8726B490B}" type="slidenum">
              <a:rPr lang="en-US" smtClean="0"/>
              <a:t>‹#›</a:t>
            </a:fld>
            <a:endParaRPr lang="en-US"/>
          </a:p>
        </p:txBody>
      </p:sp>
    </p:spTree>
    <p:extLst>
      <p:ext uri="{BB962C8B-B14F-4D97-AF65-F5344CB8AC3E}">
        <p14:creationId xmlns:p14="http://schemas.microsoft.com/office/powerpoint/2010/main" val="216443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7000" t="26000" r="7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3985B-F141-43A6-BC6E-CD00CAF19F44}" type="datetimeFigureOut">
              <a:rPr lang="en-US" smtClean="0"/>
              <a:t>9/5/2025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904BC-0608-4016-BCE0-6CC8726B490B}" type="slidenum">
              <a:rPr lang="en-US" smtClean="0"/>
              <a:t>‹#›</a:t>
            </a:fld>
            <a:endParaRPr lang="en-US"/>
          </a:p>
        </p:txBody>
      </p:sp>
    </p:spTree>
    <p:extLst>
      <p:ext uri="{BB962C8B-B14F-4D97-AF65-F5344CB8AC3E}">
        <p14:creationId xmlns:p14="http://schemas.microsoft.com/office/powerpoint/2010/main" val="224578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C00000"/>
                </a:solidFill>
              </a:rPr>
              <a:t>Mother and Flower of Srebrenica</a:t>
            </a:r>
          </a:p>
        </p:txBody>
      </p:sp>
      <p:sp>
        <p:nvSpPr>
          <p:cNvPr id="3" name="Content Placeholder 2"/>
          <p:cNvSpPr>
            <a:spLocks noGrp="1"/>
          </p:cNvSpPr>
          <p:nvPr>
            <p:ph idx="1"/>
          </p:nvPr>
        </p:nvSpPr>
        <p:spPr/>
        <p:txBody>
          <a:bodyPr>
            <a:normAutofit/>
          </a:bodyPr>
          <a:lstStyle/>
          <a:p>
            <a:r>
              <a:rPr lang="en-US" sz="1400" b="1" dirty="0">
                <a:solidFill>
                  <a:schemeClr val="bg1"/>
                </a:solidFill>
              </a:rPr>
              <a:t>A poet once said: </a:t>
            </a:r>
            <a:r>
              <a:rPr lang="en-US" sz="1400" b="1" dirty="0">
                <a:solidFill>
                  <a:schemeClr val="accent6">
                    <a:lumMod val="75000"/>
                  </a:schemeClr>
                </a:solidFill>
              </a:rPr>
              <a:t>“...a mother's love, even if expressed through tears, is the only sincere and true love that always gives us strength….”</a:t>
            </a:r>
            <a:endParaRPr lang="en-US" sz="1400" dirty="0">
              <a:solidFill>
                <a:schemeClr val="accent6">
                  <a:lumMod val="75000"/>
                </a:schemeClr>
              </a:solidFill>
            </a:endParaRPr>
          </a:p>
          <a:p>
            <a:endParaRPr lang="en-US" sz="1400" b="1" dirty="0" smtClean="0">
              <a:solidFill>
                <a:schemeClr val="accent1">
                  <a:lumMod val="75000"/>
                </a:schemeClr>
              </a:solidFill>
            </a:endParaRPr>
          </a:p>
          <a:p>
            <a:endParaRPr lang="en-US" sz="1400" b="1" dirty="0" smtClean="0">
              <a:solidFill>
                <a:schemeClr val="accent1">
                  <a:lumMod val="75000"/>
                </a:schemeClr>
              </a:solidFill>
            </a:endParaRPr>
          </a:p>
          <a:p>
            <a:endParaRPr lang="en-US" sz="1400" b="1" dirty="0" smtClean="0">
              <a:solidFill>
                <a:schemeClr val="accent1">
                  <a:lumMod val="75000"/>
                </a:schemeClr>
              </a:solidFill>
            </a:endParaRPr>
          </a:p>
          <a:p>
            <a:endParaRPr lang="en-US" sz="1400" b="1" dirty="0" smtClean="0">
              <a:solidFill>
                <a:schemeClr val="accent1">
                  <a:lumMod val="75000"/>
                </a:schemeClr>
              </a:solidFill>
            </a:endParaRPr>
          </a:p>
          <a:p>
            <a:endParaRPr lang="en-US" sz="1400" b="1" dirty="0" smtClean="0">
              <a:solidFill>
                <a:schemeClr val="accent1">
                  <a:lumMod val="75000"/>
                </a:schemeClr>
              </a:solidFill>
            </a:endParaRPr>
          </a:p>
          <a:p>
            <a:endParaRPr lang="en-US" sz="1400" b="1" dirty="0" smtClean="0">
              <a:solidFill>
                <a:schemeClr val="accent1">
                  <a:lumMod val="75000"/>
                </a:schemeClr>
              </a:solidFill>
            </a:endParaRPr>
          </a:p>
          <a:p>
            <a:endParaRPr lang="en-US" sz="1400" b="1" dirty="0" smtClean="0">
              <a:solidFill>
                <a:schemeClr val="accent1">
                  <a:lumMod val="75000"/>
                </a:schemeClr>
              </a:solidFill>
            </a:endParaRPr>
          </a:p>
          <a:p>
            <a:endParaRPr lang="en-US" sz="1400" b="1" dirty="0" smtClean="0">
              <a:solidFill>
                <a:schemeClr val="accent1">
                  <a:lumMod val="75000"/>
                </a:schemeClr>
              </a:solidFill>
            </a:endParaRPr>
          </a:p>
          <a:p>
            <a:endParaRPr lang="en-US" sz="1400" b="1" dirty="0" smtClean="0">
              <a:solidFill>
                <a:schemeClr val="accent1">
                  <a:lumMod val="75000"/>
                </a:schemeClr>
              </a:solidFill>
            </a:endParaRPr>
          </a:p>
          <a:p>
            <a:endParaRPr lang="en-US" sz="1400" b="1" dirty="0" smtClean="0">
              <a:solidFill>
                <a:schemeClr val="accent1">
                  <a:lumMod val="75000"/>
                </a:schemeClr>
              </a:solidFill>
            </a:endParaRPr>
          </a:p>
          <a:p>
            <a:endParaRPr lang="en-US" sz="1400" b="1" dirty="0" smtClean="0">
              <a:solidFill>
                <a:schemeClr val="accent1">
                  <a:lumMod val="75000"/>
                </a:schemeClr>
              </a:solidFill>
            </a:endParaRPr>
          </a:p>
          <a:p>
            <a:endParaRPr lang="en-US" sz="1400" b="1" dirty="0" smtClean="0">
              <a:solidFill>
                <a:schemeClr val="accent1">
                  <a:lumMod val="75000"/>
                </a:schemeClr>
              </a:solidFill>
            </a:endParaRPr>
          </a:p>
          <a:p>
            <a:endParaRPr lang="en-US" sz="1400" b="1" dirty="0" smtClean="0">
              <a:solidFill>
                <a:schemeClr val="accent1">
                  <a:lumMod val="75000"/>
                </a:schemeClr>
              </a:solidFill>
            </a:endParaRPr>
          </a:p>
          <a:p>
            <a:pPr marL="0" indent="0">
              <a:buNone/>
            </a:pPr>
            <a:endParaRPr lang="en-US" sz="1400" b="1" dirty="0" smtClean="0">
              <a:solidFill>
                <a:schemeClr val="accent1">
                  <a:lumMod val="75000"/>
                </a:schemeClr>
              </a:solidFill>
            </a:endParaRPr>
          </a:p>
        </p:txBody>
      </p:sp>
      <p:pic>
        <p:nvPicPr>
          <p:cNvPr id="2050" name="Picture 2">
            <a:extLst>
              <a:ext uri="{FF2B5EF4-FFF2-40B4-BE49-F238E27FC236}">
                <a16:creationId xmlns:a16="http://schemas.microsoft.com/office/drawing/2014/main" xmlns="" id="{CD1C6D77-BE7C-ECC0-7069-E87B86CB8A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4663" y="365125"/>
            <a:ext cx="1098274" cy="11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5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s://cdn.theatlantic.com/thumbor/mJkldo6Fd0qn9eYZNqup5H6Cck0=/900x600/media/img/photo/2015/07/20-years-since-the-srebrenica-massa/s19_AP842160045396/original.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1425320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Autofit/>
          </a:bodyPr>
          <a:lstStyle/>
          <a:p>
            <a:pPr algn="ctr"/>
            <a:r>
              <a:rPr lang="en-US" sz="4800" b="1" dirty="0">
                <a:solidFill>
                  <a:srgbClr val="C00000"/>
                </a:solidFill>
              </a:rPr>
              <a:t>International Community Activities During the End of 20</a:t>
            </a:r>
            <a:r>
              <a:rPr lang="en-US" sz="4800" b="1" baseline="30000" dirty="0">
                <a:solidFill>
                  <a:srgbClr val="C00000"/>
                </a:solidFill>
              </a:rPr>
              <a:t>th</a:t>
            </a:r>
            <a:r>
              <a:rPr lang="en-US" sz="4800" b="1" dirty="0">
                <a:solidFill>
                  <a:srgbClr val="C00000"/>
                </a:solidFill>
              </a:rPr>
              <a:t> Century </a:t>
            </a:r>
          </a:p>
        </p:txBody>
      </p:sp>
      <p:sp>
        <p:nvSpPr>
          <p:cNvPr id="3" name="Content Placeholder 2"/>
          <p:cNvSpPr>
            <a:spLocks noGrp="1"/>
          </p:cNvSpPr>
          <p:nvPr>
            <p:ph idx="1"/>
          </p:nvPr>
        </p:nvSpPr>
        <p:spPr/>
        <p:txBody>
          <a:bodyPr>
            <a:noAutofit/>
          </a:bodyPr>
          <a:lstStyle/>
          <a:p>
            <a:r>
              <a:rPr lang="en-US" dirty="0">
                <a:solidFill>
                  <a:schemeClr val="accent1">
                    <a:lumMod val="75000"/>
                  </a:schemeClr>
                </a:solidFill>
              </a:rPr>
              <a:t>Srebrenica remains one of the darkest and most shameful chapters of the 20th century - a symbol of the international community’s failure, and a lasting reminder of the need to stand firmly against genocide, wherever it may occur.</a:t>
            </a:r>
          </a:p>
          <a:p>
            <a:r>
              <a:rPr lang="en-US" dirty="0">
                <a:solidFill>
                  <a:schemeClr val="accent1">
                    <a:lumMod val="75000"/>
                  </a:schemeClr>
                </a:solidFill>
              </a:rPr>
              <a:t>UN made "serious errors of judgment" in Srebrenica and that highlighted the UN's inadequacy in peacekeeping during wars. </a:t>
            </a:r>
          </a:p>
          <a:p>
            <a:r>
              <a:rPr lang="en-US" dirty="0">
                <a:solidFill>
                  <a:schemeClr val="accent1">
                    <a:lumMod val="75000"/>
                  </a:schemeClr>
                </a:solidFill>
              </a:rPr>
              <a:t>The international community needs to learn from Srebrenica to improve the UN's ability to prevent genocides in the future.</a:t>
            </a:r>
          </a:p>
          <a:p>
            <a:r>
              <a:rPr lang="en-CA" dirty="0">
                <a:solidFill>
                  <a:schemeClr val="accent5"/>
                </a:solidFill>
              </a:rPr>
              <a:t>Despite its promise, the phrase </a:t>
            </a:r>
            <a:r>
              <a:rPr lang="en-CA" i="1" dirty="0">
                <a:solidFill>
                  <a:schemeClr val="accent5"/>
                </a:solidFill>
              </a:rPr>
              <a:t>“never again”</a:t>
            </a:r>
            <a:r>
              <a:rPr lang="en-CA" dirty="0">
                <a:solidFill>
                  <a:schemeClr val="accent5"/>
                </a:solidFill>
              </a:rPr>
              <a:t> feels broken, as genocides and mass atrocities continue across the globe.</a:t>
            </a:r>
          </a:p>
          <a:p>
            <a:pPr marL="0" indent="0">
              <a:buNone/>
            </a:pPr>
            <a:endParaRPr lang="en-US" sz="3200" dirty="0"/>
          </a:p>
        </p:txBody>
      </p:sp>
      <p:pic>
        <p:nvPicPr>
          <p:cNvPr id="4" name="Picture 2">
            <a:extLst>
              <a:ext uri="{FF2B5EF4-FFF2-40B4-BE49-F238E27FC236}">
                <a16:creationId xmlns:a16="http://schemas.microsoft.com/office/drawing/2014/main" xmlns="" id="{54ECC869-A9A2-A619-2D1C-9E9E30A6BA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4663" y="365125"/>
            <a:ext cx="1098274" cy="11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415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ffins containing the remains of 282 identified victims of the 1995 Srebrenica slaughter of up to 8,000 Muslim men and boys by Bosnian Serb forces await burial in a former battery factory on July 1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983210"/>
          </a:xfrm>
          <a:prstGeom prst="rect">
            <a:avLst/>
          </a:prstGeom>
          <a:noFill/>
          <a:ln>
            <a:noFill/>
          </a:ln>
        </p:spPr>
      </p:pic>
    </p:spTree>
    <p:extLst>
      <p:ext uri="{BB962C8B-B14F-4D97-AF65-F5344CB8AC3E}">
        <p14:creationId xmlns:p14="http://schemas.microsoft.com/office/powerpoint/2010/main" val="2043872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cdn.theatlantic.com/thumbor/9r8Mpm3i3onYreWSoc4Xsqbw3jo=/900x647/media/img/photo/2015/07/20-years-since-the-srebrenica-massa/s02_AP95071201585/original.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929608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rgbClr val="C00000"/>
                </a:solidFill>
              </a:rPr>
              <a:t>       Canadian Role</a:t>
            </a:r>
          </a:p>
        </p:txBody>
      </p:sp>
      <p:sp>
        <p:nvSpPr>
          <p:cNvPr id="3" name="Content Placeholder 2"/>
          <p:cNvSpPr>
            <a:spLocks noGrp="1"/>
          </p:cNvSpPr>
          <p:nvPr>
            <p:ph idx="1"/>
          </p:nvPr>
        </p:nvSpPr>
        <p:spPr/>
        <p:txBody>
          <a:bodyPr/>
          <a:lstStyle/>
          <a:p>
            <a:r>
              <a:rPr lang="en-US" dirty="0">
                <a:solidFill>
                  <a:schemeClr val="accent1">
                    <a:lumMod val="75000"/>
                  </a:schemeClr>
                </a:solidFill>
              </a:rPr>
              <a:t>Further, Canada has taken commendable steps to recognize the Srebrenica Genocide and to lead efforts in preserving the memory of its victims, both domestically and internationally. </a:t>
            </a:r>
          </a:p>
          <a:p>
            <a:r>
              <a:rPr lang="en-US" dirty="0">
                <a:solidFill>
                  <a:schemeClr val="accent1">
                    <a:lumMod val="75000"/>
                  </a:schemeClr>
                </a:solidFill>
              </a:rPr>
              <a:t>Notably, in 2010, the Canadian Parliament established Srebrenica Genocide Remembrance Day, and in May 2024, Canada co-sponsored the Resolution A/RES/78/282 at the UN General Assembly.</a:t>
            </a:r>
          </a:p>
          <a:p>
            <a:r>
              <a:rPr lang="en-US" dirty="0">
                <a:solidFill>
                  <a:schemeClr val="accent1">
                    <a:lumMod val="75000"/>
                  </a:schemeClr>
                </a:solidFill>
              </a:rPr>
              <a:t>Canada has consistently demonstrated its friendship and alliance with Bosnia and Herzegovina and its people. This is reflected in the significant Bosnian diaspora residing across Canada, many of whom are survivors of the Srebrenica Genocide.</a:t>
            </a:r>
          </a:p>
          <a:p>
            <a:endParaRPr lang="en-US" dirty="0"/>
          </a:p>
        </p:txBody>
      </p:sp>
      <p:pic>
        <p:nvPicPr>
          <p:cNvPr id="4" name="Picture 2">
            <a:extLst>
              <a:ext uri="{FF2B5EF4-FFF2-40B4-BE49-F238E27FC236}">
                <a16:creationId xmlns:a16="http://schemas.microsoft.com/office/drawing/2014/main" xmlns="" id="{D782F23C-0CD2-085D-18A3-E0F1062242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4663" y="365125"/>
            <a:ext cx="1098274" cy="11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897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398" y="325769"/>
            <a:ext cx="10981267" cy="1325563"/>
          </a:xfrm>
        </p:spPr>
        <p:txBody>
          <a:bodyPr>
            <a:noAutofit/>
          </a:bodyPr>
          <a:lstStyle/>
          <a:p>
            <a:pPr algn="ctr"/>
            <a:r>
              <a:rPr lang="en-US" sz="4800" b="1" dirty="0">
                <a:solidFill>
                  <a:srgbClr val="C00000"/>
                </a:solidFill>
              </a:rPr>
              <a:t>International Community Activities </a:t>
            </a:r>
            <a:br>
              <a:rPr lang="en-US" sz="4800" b="1" dirty="0">
                <a:solidFill>
                  <a:srgbClr val="C00000"/>
                </a:solidFill>
              </a:rPr>
            </a:br>
            <a:r>
              <a:rPr lang="en-US" sz="4800" b="1" dirty="0">
                <a:solidFill>
                  <a:srgbClr val="C00000"/>
                </a:solidFill>
              </a:rPr>
              <a:t>During the End of 21</a:t>
            </a:r>
            <a:r>
              <a:rPr lang="en-US" sz="4800" b="1" baseline="30000" dirty="0">
                <a:solidFill>
                  <a:srgbClr val="C00000"/>
                </a:solidFill>
              </a:rPr>
              <a:t>st</a:t>
            </a:r>
            <a:r>
              <a:rPr lang="en-US" sz="4800" b="1" dirty="0">
                <a:solidFill>
                  <a:srgbClr val="C00000"/>
                </a:solidFill>
              </a:rPr>
              <a:t> Century</a:t>
            </a:r>
            <a:endParaRPr lang="en-US" sz="4800" dirty="0"/>
          </a:p>
        </p:txBody>
      </p:sp>
      <p:sp>
        <p:nvSpPr>
          <p:cNvPr id="3" name="Content Placeholder 2"/>
          <p:cNvSpPr>
            <a:spLocks noGrp="1"/>
          </p:cNvSpPr>
          <p:nvPr>
            <p:ph idx="1"/>
          </p:nvPr>
        </p:nvSpPr>
        <p:spPr>
          <a:xfrm>
            <a:off x="838199" y="1825625"/>
            <a:ext cx="10879667" cy="4351338"/>
          </a:xfrm>
        </p:spPr>
        <p:txBody>
          <a:bodyPr>
            <a:normAutofit/>
          </a:bodyPr>
          <a:lstStyle/>
          <a:p>
            <a:r>
              <a:rPr lang="en-US" dirty="0">
                <a:solidFill>
                  <a:schemeClr val="accent1">
                    <a:lumMod val="75000"/>
                  </a:schemeClr>
                </a:solidFill>
              </a:rPr>
              <a:t>On 23 May 2024, the United Nations General Assembly adopted Resolution A/RES/78/282, officially designating 11 July as the International Day of Reflection and Commemoration of the 1995 Genocide in Srebrenica, to be observed annually. The resolution also established the UN Outreach Program on the Srebrenica Genocide, reinforcing global commitment to memory, education, and prevention.</a:t>
            </a:r>
          </a:p>
          <a:p>
            <a:r>
              <a:rPr lang="en-US" dirty="0">
                <a:solidFill>
                  <a:schemeClr val="accent1">
                    <a:lumMod val="75000"/>
                  </a:schemeClr>
                </a:solidFill>
              </a:rPr>
              <a:t>This resolution stands as proof that the world has not forgotten Srebrenica. It is a clear message to survivors, families, and future generations that the victims will be remembered, their suffering acknowledged, justice pursued, and the truth to be preserved.</a:t>
            </a:r>
          </a:p>
          <a:p>
            <a:endParaRPr lang="en-US" dirty="0">
              <a:solidFill>
                <a:schemeClr val="accent1">
                  <a:lumMod val="75000"/>
                </a:schemeClr>
              </a:solidFill>
            </a:endParaRPr>
          </a:p>
        </p:txBody>
      </p:sp>
      <p:pic>
        <p:nvPicPr>
          <p:cNvPr id="4" name="Picture 2">
            <a:extLst>
              <a:ext uri="{FF2B5EF4-FFF2-40B4-BE49-F238E27FC236}">
                <a16:creationId xmlns:a16="http://schemas.microsoft.com/office/drawing/2014/main" xmlns="" id="{3965E8E3-1354-A0D6-493F-536D4F41EE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4663" y="365125"/>
            <a:ext cx="1098274" cy="11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414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rgbClr val="C00000"/>
                </a:solidFill>
              </a:rPr>
              <a:t>       Conclusion #1</a:t>
            </a:r>
            <a:endParaRPr lang="en-US" sz="5400" dirty="0"/>
          </a:p>
        </p:txBody>
      </p:sp>
      <p:sp>
        <p:nvSpPr>
          <p:cNvPr id="3" name="Content Placeholder 2"/>
          <p:cNvSpPr>
            <a:spLocks noGrp="1"/>
          </p:cNvSpPr>
          <p:nvPr>
            <p:ph idx="1"/>
          </p:nvPr>
        </p:nvSpPr>
        <p:spPr/>
        <p:txBody>
          <a:bodyPr/>
          <a:lstStyle/>
          <a:p>
            <a:r>
              <a:rPr lang="en-US" dirty="0">
                <a:solidFill>
                  <a:schemeClr val="accent1">
                    <a:lumMod val="75000"/>
                  </a:schemeClr>
                </a:solidFill>
              </a:rPr>
              <a:t>Observing July 11, affirms the importance of acknowledging the rulings of international tribunals as an essential step toward justice, reconciliation, and the prevention of future crimes such as genocide, war crimes, and crimes against humanity.</a:t>
            </a:r>
          </a:p>
          <a:p>
            <a:endParaRPr lang="en-US" dirty="0">
              <a:solidFill>
                <a:schemeClr val="accent1">
                  <a:lumMod val="75000"/>
                </a:schemeClr>
              </a:solidFill>
            </a:endParaRPr>
          </a:p>
          <a:p>
            <a:r>
              <a:rPr lang="en-US" dirty="0">
                <a:solidFill>
                  <a:schemeClr val="accent1">
                    <a:lumMod val="75000"/>
                  </a:schemeClr>
                </a:solidFill>
              </a:rPr>
              <a:t>By remembering and </a:t>
            </a:r>
            <a:r>
              <a:rPr lang="en-US" dirty="0" err="1">
                <a:solidFill>
                  <a:schemeClr val="accent1">
                    <a:lumMod val="75000"/>
                  </a:schemeClr>
                </a:solidFill>
              </a:rPr>
              <a:t>honouring</a:t>
            </a:r>
            <a:r>
              <a:rPr lang="en-US" dirty="0">
                <a:solidFill>
                  <a:schemeClr val="accent1">
                    <a:lumMod val="75000"/>
                  </a:schemeClr>
                </a:solidFill>
              </a:rPr>
              <a:t> the victims of Srebrenica, we become their voice. In doing so, we reject denial, uphold truth, and stand firmly against hatred and genocide. Our remembrance is not just an act of mourning - it is a commitment to justice and a call to protect future generations from similar atrocities.</a:t>
            </a:r>
          </a:p>
          <a:p>
            <a:endParaRPr lang="en-US" dirty="0"/>
          </a:p>
        </p:txBody>
      </p:sp>
      <p:pic>
        <p:nvPicPr>
          <p:cNvPr id="4" name="Picture 2">
            <a:extLst>
              <a:ext uri="{FF2B5EF4-FFF2-40B4-BE49-F238E27FC236}">
                <a16:creationId xmlns:a16="http://schemas.microsoft.com/office/drawing/2014/main" xmlns="" id="{E6135D2B-024A-93C9-51CC-5452327476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04663" y="365125"/>
            <a:ext cx="1098274" cy="11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824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rgbClr val="C00000"/>
                </a:solidFill>
              </a:rPr>
              <a:t>          Conclusion #2</a:t>
            </a:r>
            <a:endParaRPr lang="en-US" sz="5400" dirty="0"/>
          </a:p>
        </p:txBody>
      </p:sp>
      <p:sp>
        <p:nvSpPr>
          <p:cNvPr id="3" name="Content Placeholder 2"/>
          <p:cNvSpPr>
            <a:spLocks noGrp="1"/>
          </p:cNvSpPr>
          <p:nvPr>
            <p:ph idx="1"/>
          </p:nvPr>
        </p:nvSpPr>
        <p:spPr/>
        <p:txBody>
          <a:bodyPr>
            <a:normAutofit/>
          </a:bodyPr>
          <a:lstStyle/>
          <a:p>
            <a:r>
              <a:rPr lang="en-US" sz="2750" dirty="0">
                <a:solidFill>
                  <a:schemeClr val="accent1">
                    <a:lumMod val="75000"/>
                  </a:schemeClr>
                </a:solidFill>
              </a:rPr>
              <a:t>We would be grateful if your government could consider the following</a:t>
            </a:r>
            <a:r>
              <a:rPr lang="en-US" dirty="0">
                <a:solidFill>
                  <a:schemeClr val="accent1">
                    <a:lumMod val="75000"/>
                  </a:schemeClr>
                </a:solidFill>
              </a:rPr>
              <a:t>:</a:t>
            </a:r>
          </a:p>
          <a:p>
            <a:pPr marL="0" indent="0">
              <a:buNone/>
            </a:pPr>
            <a:r>
              <a:rPr lang="en-US" dirty="0">
                <a:solidFill>
                  <a:schemeClr val="accent1">
                    <a:lumMod val="75000"/>
                  </a:schemeClr>
                </a:solidFill>
              </a:rPr>
              <a:t>a) issuing  the mentioned Proclamation to mark Srebrenica Genocide, b) supporting the process of learning about the Srebrenica Genocide,        c) </a:t>
            </a:r>
            <a:r>
              <a:rPr lang="en-US" sz="2500" dirty="0">
                <a:solidFill>
                  <a:schemeClr val="accent1">
                    <a:lumMod val="75000"/>
                  </a:schemeClr>
                </a:solidFill>
              </a:rPr>
              <a:t>preliminary approving building a small monument in a designated park area d) planning</a:t>
            </a:r>
            <a:r>
              <a:rPr lang="en-US" dirty="0">
                <a:solidFill>
                  <a:schemeClr val="accent1">
                    <a:lumMod val="75000"/>
                  </a:schemeClr>
                </a:solidFill>
              </a:rPr>
              <a:t> to name any form of a future street by name “Srebrenica”.</a:t>
            </a:r>
          </a:p>
          <a:p>
            <a:r>
              <a:rPr lang="en-US" dirty="0">
                <a:solidFill>
                  <a:schemeClr val="accent1">
                    <a:lumMod val="75000"/>
                  </a:schemeClr>
                </a:solidFill>
              </a:rPr>
              <a:t>The Srebrenica flower is a symbol of remembrance the Srebrenica Genocide. Its eleven white petals represent the innocence of the victims and the date of the genocide - 11 July 1995 - while the green center symbolizes hope for a better future.</a:t>
            </a:r>
          </a:p>
          <a:p>
            <a:endParaRPr lang="en-US" dirty="0"/>
          </a:p>
          <a:p>
            <a:pPr marL="0" indent="0">
              <a:buNone/>
            </a:pPr>
            <a:endParaRPr lang="en-US" dirty="0"/>
          </a:p>
        </p:txBody>
      </p:sp>
      <p:pic>
        <p:nvPicPr>
          <p:cNvPr id="5" name="Picture 2">
            <a:extLst>
              <a:ext uri="{FF2B5EF4-FFF2-40B4-BE49-F238E27FC236}">
                <a16:creationId xmlns:a16="http://schemas.microsoft.com/office/drawing/2014/main" xmlns="" id="{97E8260D-D109-13BE-A66F-E779597670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4663" y="365125"/>
            <a:ext cx="1098274" cy="11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868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rgbClr val="C00000"/>
                </a:solidFill>
              </a:rPr>
              <a:t>        Conclusion #3</a:t>
            </a:r>
            <a:endParaRPr lang="en-US" sz="5400" dirty="0"/>
          </a:p>
        </p:txBody>
      </p:sp>
      <p:sp>
        <p:nvSpPr>
          <p:cNvPr id="3" name="Content Placeholder 2"/>
          <p:cNvSpPr>
            <a:spLocks noGrp="1"/>
          </p:cNvSpPr>
          <p:nvPr>
            <p:ph idx="1"/>
          </p:nvPr>
        </p:nvSpPr>
        <p:spPr/>
        <p:txBody>
          <a:bodyPr>
            <a:normAutofit/>
          </a:bodyPr>
          <a:lstStyle/>
          <a:p>
            <a:r>
              <a:rPr lang="en-CA" sz="3200" dirty="0">
                <a:solidFill>
                  <a:schemeClr val="accent1">
                    <a:lumMod val="75000"/>
                  </a:schemeClr>
                </a:solidFill>
              </a:rPr>
              <a:t>Your presence here today means a lot to us. I thank you for your time and efforts to come to this gathering. </a:t>
            </a:r>
          </a:p>
          <a:p>
            <a:r>
              <a:rPr lang="en-CA" sz="3200" dirty="0">
                <a:solidFill>
                  <a:schemeClr val="accent1">
                    <a:lumMod val="75000"/>
                  </a:schemeClr>
                </a:solidFill>
              </a:rPr>
              <a:t> </a:t>
            </a:r>
            <a:r>
              <a:rPr lang="en-US" sz="3200" dirty="0">
                <a:solidFill>
                  <a:schemeClr val="accent1">
                    <a:lumMod val="75000"/>
                  </a:schemeClr>
                </a:solidFill>
              </a:rPr>
              <a:t>On behalf of the Bosnian Community in Brampton, we extend our heartfelt gratitude for your unwavering support and look forward to your continued cooperation.</a:t>
            </a:r>
          </a:p>
          <a:p>
            <a:r>
              <a:rPr lang="en-CA" sz="3200" dirty="0">
                <a:solidFill>
                  <a:schemeClr val="accent1">
                    <a:lumMod val="75000"/>
                  </a:schemeClr>
                </a:solidFill>
              </a:rPr>
              <a:t>If you have any comments or question, please let us know.  We would be more than happy to answer.</a:t>
            </a:r>
          </a:p>
          <a:p>
            <a:r>
              <a:rPr lang="en-CA" sz="3200" dirty="0">
                <a:solidFill>
                  <a:schemeClr val="accent1">
                    <a:lumMod val="75000"/>
                  </a:schemeClr>
                </a:solidFill>
              </a:rPr>
              <a:t>Thank you very much!</a:t>
            </a:r>
          </a:p>
        </p:txBody>
      </p:sp>
      <p:pic>
        <p:nvPicPr>
          <p:cNvPr id="4" name="Picture 2">
            <a:extLst>
              <a:ext uri="{FF2B5EF4-FFF2-40B4-BE49-F238E27FC236}">
                <a16:creationId xmlns:a16="http://schemas.microsoft.com/office/drawing/2014/main" xmlns="" id="{D9392AE1-911C-C253-C7F0-22BBE9BB71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4663" y="365125"/>
            <a:ext cx="1098274" cy="11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203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390"/>
            <a:ext cx="10515600" cy="1325563"/>
          </a:xfrm>
        </p:spPr>
        <p:txBody>
          <a:bodyPr>
            <a:normAutofit/>
          </a:bodyPr>
          <a:lstStyle/>
          <a:p>
            <a:pPr algn="ctr"/>
            <a:r>
              <a:rPr lang="en-US" sz="5400" b="1" dirty="0">
                <a:solidFill>
                  <a:srgbClr val="C00000"/>
                </a:solidFill>
              </a:rPr>
              <a:t>Introduction</a:t>
            </a:r>
            <a:r>
              <a:rPr lang="en-US" sz="5400" dirty="0"/>
              <a:t> </a:t>
            </a:r>
          </a:p>
        </p:txBody>
      </p:sp>
      <p:sp>
        <p:nvSpPr>
          <p:cNvPr id="3" name="Content Placeholder 2"/>
          <p:cNvSpPr>
            <a:spLocks noGrp="1"/>
          </p:cNvSpPr>
          <p:nvPr>
            <p:ph idx="1"/>
          </p:nvPr>
        </p:nvSpPr>
        <p:spPr>
          <a:xfrm>
            <a:off x="838200" y="1814866"/>
            <a:ext cx="10515600" cy="4514169"/>
          </a:xfrm>
        </p:spPr>
        <p:txBody>
          <a:bodyPr>
            <a:noAutofit/>
          </a:bodyPr>
          <a:lstStyle/>
          <a:p>
            <a:r>
              <a:rPr lang="en-US" sz="2200" dirty="0">
                <a:solidFill>
                  <a:schemeClr val="accent5"/>
                </a:solidFill>
              </a:rPr>
              <a:t>Your Worship Mayor Brown, Members of Council and others present here, </a:t>
            </a:r>
            <a:r>
              <a:rPr lang="en-CA" sz="2200" dirty="0">
                <a:solidFill>
                  <a:schemeClr val="accent5"/>
                </a:solidFill>
              </a:rPr>
              <a:t>good morning. </a:t>
            </a:r>
            <a:r>
              <a:rPr lang="en-US" sz="2200" dirty="0">
                <a:solidFill>
                  <a:schemeClr val="accent5"/>
                </a:solidFill>
              </a:rPr>
              <a:t>My name is Alisa Durak, I am a recent graduate from TMU and I am direct descendant of Bosnia and Herzegovina. I am </a:t>
            </a:r>
            <a:r>
              <a:rPr lang="en-US" sz="2200" dirty="0" err="1">
                <a:solidFill>
                  <a:schemeClr val="accent5"/>
                </a:solidFill>
              </a:rPr>
              <a:t>honoured</a:t>
            </a:r>
            <a:r>
              <a:rPr lang="en-US" sz="2200" dirty="0">
                <a:solidFill>
                  <a:schemeClr val="accent5"/>
                </a:solidFill>
              </a:rPr>
              <a:t> to be here today to talk about the Srebrenica Genocide.</a:t>
            </a:r>
          </a:p>
          <a:p>
            <a:r>
              <a:rPr lang="en-US" sz="2200" dirty="0">
                <a:solidFill>
                  <a:schemeClr val="accent5"/>
                </a:solidFill>
              </a:rPr>
              <a:t>Thank you for your kindness, allowing us to speak at City Hall, as well as for sparing your time from your busy schedule to join us today. </a:t>
            </a:r>
            <a:r>
              <a:rPr lang="en-CA" sz="2200" dirty="0">
                <a:solidFill>
                  <a:schemeClr val="accent5"/>
                </a:solidFill>
              </a:rPr>
              <a:t>We view this event as a way to honour and remember the victims of the Srebrenica Genocide, 30 years after it occurred.</a:t>
            </a:r>
            <a:endParaRPr lang="en-US" sz="2200" dirty="0">
              <a:solidFill>
                <a:schemeClr val="accent5"/>
              </a:solidFill>
            </a:endParaRPr>
          </a:p>
          <a:p>
            <a:r>
              <a:rPr lang="en-US" sz="2200" dirty="0">
                <a:solidFill>
                  <a:schemeClr val="accent5"/>
                </a:solidFill>
              </a:rPr>
              <a:t>This year it is the 30</a:t>
            </a:r>
            <a:r>
              <a:rPr lang="en-US" sz="2200" baseline="30000" dirty="0">
                <a:solidFill>
                  <a:schemeClr val="accent5"/>
                </a:solidFill>
              </a:rPr>
              <a:t>th</a:t>
            </a:r>
            <a:r>
              <a:rPr lang="en-US" sz="2200" dirty="0">
                <a:solidFill>
                  <a:schemeClr val="accent5"/>
                </a:solidFill>
              </a:rPr>
              <a:t> anniversary of that tragic event started on July 5</a:t>
            </a:r>
            <a:r>
              <a:rPr lang="en-US" sz="2200" baseline="30000" dirty="0">
                <a:solidFill>
                  <a:schemeClr val="accent5"/>
                </a:solidFill>
              </a:rPr>
              <a:t>th</a:t>
            </a:r>
            <a:r>
              <a:rPr lang="en-US" sz="2200" dirty="0">
                <a:solidFill>
                  <a:schemeClr val="accent5"/>
                </a:solidFill>
              </a:rPr>
              <a:t> in the city of Windsor, ON and continued across Canada.</a:t>
            </a:r>
          </a:p>
          <a:p>
            <a:r>
              <a:rPr lang="en-US" sz="2200" dirty="0">
                <a:solidFill>
                  <a:schemeClr val="accent5"/>
                </a:solidFill>
              </a:rPr>
              <a:t>Happenings in Srebrenica were earlier, now are, and are going to be great inspiration for poets, writers and other artists not only in Bosnia but worldwide.</a:t>
            </a:r>
          </a:p>
          <a:p>
            <a:r>
              <a:rPr lang="en-US" sz="2200" dirty="0">
                <a:solidFill>
                  <a:schemeClr val="accent5"/>
                </a:solidFill>
              </a:rPr>
              <a:t>Just for your information, Srebrenica in English means Silver City.</a:t>
            </a:r>
          </a:p>
          <a:p>
            <a:pPr marL="0" indent="0">
              <a:buNone/>
            </a:pPr>
            <a:endParaRPr lang="en-US" sz="2400" dirty="0">
              <a:solidFill>
                <a:schemeClr val="accent1">
                  <a:lumMod val="75000"/>
                </a:schemeClr>
              </a:solidFill>
            </a:endParaRPr>
          </a:p>
          <a:p>
            <a:endParaRPr lang="en-US" sz="2600" dirty="0">
              <a:solidFill>
                <a:schemeClr val="accent1">
                  <a:lumMod val="75000"/>
                </a:schemeClr>
              </a:solidFill>
            </a:endParaRPr>
          </a:p>
          <a:p>
            <a:endParaRPr lang="en-US" sz="3200" dirty="0">
              <a:solidFill>
                <a:schemeClr val="accent1">
                  <a:lumMod val="75000"/>
                </a:schemeClr>
              </a:solidFill>
            </a:endParaRPr>
          </a:p>
          <a:p>
            <a:endParaRPr lang="en-US" sz="3200" dirty="0"/>
          </a:p>
          <a:p>
            <a:endParaRPr lang="en-US" sz="3200" dirty="0"/>
          </a:p>
        </p:txBody>
      </p:sp>
      <p:pic>
        <p:nvPicPr>
          <p:cNvPr id="5" name="Picture 2">
            <a:extLst>
              <a:ext uri="{FF2B5EF4-FFF2-40B4-BE49-F238E27FC236}">
                <a16:creationId xmlns:a16="http://schemas.microsoft.com/office/drawing/2014/main" xmlns="" id="{0B68F700-D3A0-3145-52E9-713FF2A4F0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4663" y="365125"/>
            <a:ext cx="1098274" cy="11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447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8300"/>
            <a:ext cx="10515600" cy="1325563"/>
          </a:xfrm>
        </p:spPr>
        <p:txBody>
          <a:bodyPr>
            <a:normAutofit/>
          </a:bodyPr>
          <a:lstStyle/>
          <a:p>
            <a:pPr algn="ctr"/>
            <a:r>
              <a:rPr lang="en-US" sz="5400" b="1" dirty="0">
                <a:solidFill>
                  <a:srgbClr val="C00000"/>
                </a:solidFill>
              </a:rPr>
              <a:t>Purpose of the Meeting</a:t>
            </a:r>
          </a:p>
        </p:txBody>
      </p:sp>
      <p:sp>
        <p:nvSpPr>
          <p:cNvPr id="3" name="Content Placeholder 2"/>
          <p:cNvSpPr>
            <a:spLocks noGrp="1"/>
          </p:cNvSpPr>
          <p:nvPr>
            <p:ph idx="1"/>
          </p:nvPr>
        </p:nvSpPr>
        <p:spPr/>
        <p:txBody>
          <a:bodyPr>
            <a:normAutofit fontScale="92500" lnSpcReduction="10000"/>
          </a:bodyPr>
          <a:lstStyle/>
          <a:p>
            <a:r>
              <a:rPr lang="en-US" sz="2400" dirty="0">
                <a:solidFill>
                  <a:schemeClr val="accent1">
                    <a:lumMod val="75000"/>
                  </a:schemeClr>
                </a:solidFill>
              </a:rPr>
              <a:t>As this year marks the 30</a:t>
            </a:r>
            <a:r>
              <a:rPr lang="en-US" sz="2400" baseline="30000" dirty="0">
                <a:solidFill>
                  <a:schemeClr val="accent1">
                    <a:lumMod val="75000"/>
                  </a:schemeClr>
                </a:solidFill>
              </a:rPr>
              <a:t>th</a:t>
            </a:r>
            <a:r>
              <a:rPr lang="en-US" sz="2400" dirty="0">
                <a:solidFill>
                  <a:schemeClr val="accent1">
                    <a:lumMod val="75000"/>
                  </a:schemeClr>
                </a:solidFill>
              </a:rPr>
              <a:t> anniversary of the Srebrenica Genocide (July 11, 1995), the Bosnian Canadian Community, particularly survivors respectfully request  that government of Brampton city stands in solidarity with us by issuing a public Proclamation to mark this solemn event in the recent history of Bosnia and Herzegovina.</a:t>
            </a:r>
          </a:p>
          <a:p>
            <a:r>
              <a:rPr lang="en-US" sz="2400" dirty="0">
                <a:solidFill>
                  <a:schemeClr val="accent1">
                    <a:lumMod val="75000"/>
                  </a:schemeClr>
                </a:solidFill>
              </a:rPr>
              <a:t>The Bosnians in Brampton expect that the government of Brampton city through educational system proactively supports the process of learning and preserving the truth about the Srebrenica Genocide.</a:t>
            </a:r>
          </a:p>
          <a:p>
            <a:r>
              <a:rPr lang="en-US" sz="2400" dirty="0">
                <a:solidFill>
                  <a:schemeClr val="accent1">
                    <a:lumMod val="75000"/>
                  </a:schemeClr>
                </a:solidFill>
              </a:rPr>
              <a:t>The Bosnians in Brampton would appreciate it, if Brampton city would allow designated park area where a monument would allow the annual gathering of Bosnians and others to show deserved respect to all who perished in the Srebrenica Genocide. The project design for such monument will be submitted for approval by following current established procedures for it.</a:t>
            </a:r>
          </a:p>
          <a:p>
            <a:r>
              <a:rPr lang="en-US" sz="2400" dirty="0">
                <a:solidFill>
                  <a:schemeClr val="accent1">
                    <a:lumMod val="75000"/>
                  </a:schemeClr>
                </a:solidFill>
              </a:rPr>
              <a:t>The Bosnians in Brampton would be more than happy, if any form of a future street in Brampton carries name that have Srebrenica word in it.</a:t>
            </a:r>
          </a:p>
          <a:p>
            <a:endParaRPr lang="en-US" sz="2600" b="1" dirty="0">
              <a:solidFill>
                <a:schemeClr val="accent1">
                  <a:lumMod val="75000"/>
                </a:schemeClr>
              </a:solidFill>
            </a:endParaRPr>
          </a:p>
          <a:p>
            <a:endParaRPr lang="en-US" sz="2600" b="1" dirty="0">
              <a:solidFill>
                <a:schemeClr val="accent1">
                  <a:lumMod val="75000"/>
                </a:schemeClr>
              </a:solidFill>
            </a:endParaRPr>
          </a:p>
          <a:p>
            <a:endParaRPr lang="en-US" sz="2600" b="1" dirty="0"/>
          </a:p>
        </p:txBody>
      </p:sp>
      <p:pic>
        <p:nvPicPr>
          <p:cNvPr id="5" name="Picture 2">
            <a:extLst>
              <a:ext uri="{FF2B5EF4-FFF2-40B4-BE49-F238E27FC236}">
                <a16:creationId xmlns:a16="http://schemas.microsoft.com/office/drawing/2014/main" xmlns="" id="{44F8C939-6E33-50D5-B808-14FF8FE850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4663" y="365125"/>
            <a:ext cx="1098274" cy="11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923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8300"/>
            <a:ext cx="10515600" cy="1325563"/>
          </a:xfrm>
        </p:spPr>
        <p:txBody>
          <a:bodyPr>
            <a:noAutofit/>
          </a:bodyPr>
          <a:lstStyle/>
          <a:p>
            <a:pPr algn="ctr"/>
            <a:r>
              <a:rPr lang="en-US" sz="5400" b="1" dirty="0">
                <a:solidFill>
                  <a:srgbClr val="C00000"/>
                </a:solidFill>
              </a:rPr>
              <a:t>What Happened in Srebrenica </a:t>
            </a:r>
          </a:p>
        </p:txBody>
      </p:sp>
      <p:sp>
        <p:nvSpPr>
          <p:cNvPr id="3" name="Content Placeholder 2"/>
          <p:cNvSpPr>
            <a:spLocks noGrp="1"/>
          </p:cNvSpPr>
          <p:nvPr>
            <p:ph idx="1"/>
          </p:nvPr>
        </p:nvSpPr>
        <p:spPr>
          <a:xfrm>
            <a:off x="838200" y="1994959"/>
            <a:ext cx="10515600" cy="4351338"/>
          </a:xfrm>
        </p:spPr>
        <p:txBody>
          <a:bodyPr/>
          <a:lstStyle/>
          <a:p>
            <a:r>
              <a:rPr lang="en-US" dirty="0">
                <a:solidFill>
                  <a:schemeClr val="accent1">
                    <a:lumMod val="75000"/>
                  </a:schemeClr>
                </a:solidFill>
              </a:rPr>
              <a:t>The Srebrenica Genocide happened on July 11th 1995 and it is  the most severe genocide on European soil since the Holocaust </a:t>
            </a:r>
          </a:p>
          <a:p>
            <a:r>
              <a:rPr lang="en-US" dirty="0">
                <a:solidFill>
                  <a:schemeClr val="accent1">
                    <a:lumMod val="75000"/>
                  </a:schemeClr>
                </a:solidFill>
              </a:rPr>
              <a:t>The Srebrenica Genocide, is perpetrated by Bosnian Serb forces in July 1995 within the "United Nations protected area" of Srebrenica, Bosnia and Herzegovina.</a:t>
            </a:r>
          </a:p>
          <a:p>
            <a:r>
              <a:rPr lang="en-US" dirty="0">
                <a:solidFill>
                  <a:schemeClr val="accent1">
                    <a:lumMod val="75000"/>
                  </a:schemeClr>
                </a:solidFill>
              </a:rPr>
              <a:t>As a reminder, in 1993, the UN passed Resolution 819, declaring Srebrenica a “safe zone.” Thousands of Bosnians fled there seeking protection, placing their trust in the UN and its 200 stationed Dutch peacekeepers</a:t>
            </a:r>
          </a:p>
        </p:txBody>
      </p:sp>
      <p:pic>
        <p:nvPicPr>
          <p:cNvPr id="5" name="Picture 2">
            <a:extLst>
              <a:ext uri="{FF2B5EF4-FFF2-40B4-BE49-F238E27FC236}">
                <a16:creationId xmlns:a16="http://schemas.microsoft.com/office/drawing/2014/main" xmlns="" id="{78721F60-B662-717D-A958-73556D2CA2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4663" y="365125"/>
            <a:ext cx="1098274" cy="11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814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5" descr="Objavljene uznemirujuće fotografije iz Srebrenice 1995.: &quot;Prvi put ih vidim nakon 28 godina&quot;"/>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p:spPr>
      </p:pic>
    </p:spTree>
    <p:extLst>
      <p:ext uri="{BB962C8B-B14F-4D97-AF65-F5344CB8AC3E}">
        <p14:creationId xmlns:p14="http://schemas.microsoft.com/office/powerpoint/2010/main" val="3957320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8300"/>
            <a:ext cx="10515600" cy="1325563"/>
          </a:xfrm>
        </p:spPr>
        <p:txBody>
          <a:bodyPr>
            <a:normAutofit/>
          </a:bodyPr>
          <a:lstStyle/>
          <a:p>
            <a:pPr algn="ctr"/>
            <a:r>
              <a:rPr lang="en-US" sz="5400" b="1" dirty="0">
                <a:solidFill>
                  <a:srgbClr val="C00000"/>
                </a:solidFill>
              </a:rPr>
              <a:t>    How It Happened</a:t>
            </a:r>
          </a:p>
        </p:txBody>
      </p:sp>
      <p:sp>
        <p:nvSpPr>
          <p:cNvPr id="3" name="Content Placeholder 2"/>
          <p:cNvSpPr>
            <a:spLocks noGrp="1"/>
          </p:cNvSpPr>
          <p:nvPr>
            <p:ph idx="1"/>
          </p:nvPr>
        </p:nvSpPr>
        <p:spPr/>
        <p:txBody>
          <a:bodyPr/>
          <a:lstStyle/>
          <a:p>
            <a:r>
              <a:rPr lang="en-US" sz="3200" dirty="0">
                <a:solidFill>
                  <a:schemeClr val="accent1">
                    <a:lumMod val="75000"/>
                  </a:schemeClr>
                </a:solidFill>
              </a:rPr>
              <a:t>However, the resolution that authorized their deployment did </a:t>
            </a:r>
            <a:r>
              <a:rPr lang="en-US" sz="3200" b="1" dirty="0">
                <a:solidFill>
                  <a:schemeClr val="accent1">
                    <a:lumMod val="75000"/>
                  </a:schemeClr>
                </a:solidFill>
              </a:rPr>
              <a:t>not</a:t>
            </a:r>
            <a:r>
              <a:rPr lang="en-US" sz="3200" dirty="0">
                <a:solidFill>
                  <a:schemeClr val="accent1">
                    <a:lumMod val="75000"/>
                  </a:schemeClr>
                </a:solidFill>
              </a:rPr>
              <a:t> permit the use of force to defend civilians. In July 1995, Serbian occupying forces led by criminal general Ratko </a:t>
            </a:r>
            <a:r>
              <a:rPr lang="en-US" sz="3200" dirty="0" err="1">
                <a:solidFill>
                  <a:schemeClr val="accent1">
                    <a:lumMod val="75000"/>
                  </a:schemeClr>
                </a:solidFill>
              </a:rPr>
              <a:t>Mladić</a:t>
            </a:r>
            <a:r>
              <a:rPr lang="en-US" sz="3200" dirty="0">
                <a:solidFill>
                  <a:schemeClr val="accent1">
                    <a:lumMod val="75000"/>
                  </a:schemeClr>
                </a:solidFill>
              </a:rPr>
              <a:t> captured the city while UN troops stood by.</a:t>
            </a:r>
          </a:p>
          <a:p>
            <a:r>
              <a:rPr lang="en-US" sz="3200" dirty="0">
                <a:solidFill>
                  <a:schemeClr val="accent1">
                    <a:lumMod val="75000"/>
                  </a:schemeClr>
                </a:solidFill>
              </a:rPr>
              <a:t>What followed was a cold, calculated, and systematic genocide. Unarmed men and boys were separated from their families and brutally executed within days. Women and girls were placed in camps, where many were raped and tortured</a:t>
            </a:r>
            <a:r>
              <a:rPr lang="en-US" dirty="0">
                <a:solidFill>
                  <a:schemeClr val="accent1">
                    <a:lumMod val="75000"/>
                  </a:schemeClr>
                </a:solidFill>
              </a:rPr>
              <a:t>.</a:t>
            </a:r>
          </a:p>
        </p:txBody>
      </p:sp>
      <p:pic>
        <p:nvPicPr>
          <p:cNvPr id="4" name="Picture 2">
            <a:extLst>
              <a:ext uri="{FF2B5EF4-FFF2-40B4-BE49-F238E27FC236}">
                <a16:creationId xmlns:a16="http://schemas.microsoft.com/office/drawing/2014/main" xmlns="" id="{DB511C79-423C-1C66-8118-C177B623CF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4663" y="365125"/>
            <a:ext cx="1098274" cy="11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235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rebrenica 1995. – Halep 2016. | Rat u BiH | Al Jazeera"/>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271022" cy="6858000"/>
          </a:xfrm>
          <a:prstGeom prst="rect">
            <a:avLst/>
          </a:prstGeom>
          <a:noFill/>
          <a:ln>
            <a:noFill/>
          </a:ln>
        </p:spPr>
      </p:pic>
    </p:spTree>
    <p:extLst>
      <p:ext uri="{BB962C8B-B14F-4D97-AF65-F5344CB8AC3E}">
        <p14:creationId xmlns:p14="http://schemas.microsoft.com/office/powerpoint/2010/main" val="2885605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58300"/>
            <a:ext cx="10515600" cy="1325563"/>
          </a:xfrm>
        </p:spPr>
        <p:txBody>
          <a:bodyPr>
            <a:noAutofit/>
          </a:bodyPr>
          <a:lstStyle/>
          <a:p>
            <a:pPr algn="ctr"/>
            <a:r>
              <a:rPr lang="en-US" sz="5400" b="1" dirty="0">
                <a:solidFill>
                  <a:srgbClr val="C00000"/>
                </a:solidFill>
              </a:rPr>
              <a:t>  Numbers Killed in Srebrenica </a:t>
            </a:r>
          </a:p>
        </p:txBody>
      </p:sp>
      <p:sp>
        <p:nvSpPr>
          <p:cNvPr id="3" name="Content Placeholder 2"/>
          <p:cNvSpPr>
            <a:spLocks noGrp="1"/>
          </p:cNvSpPr>
          <p:nvPr>
            <p:ph idx="1"/>
          </p:nvPr>
        </p:nvSpPr>
        <p:spPr/>
        <p:txBody>
          <a:bodyPr>
            <a:normAutofit/>
          </a:bodyPr>
          <a:lstStyle/>
          <a:p>
            <a:r>
              <a:rPr lang="en-US" sz="3200" dirty="0">
                <a:solidFill>
                  <a:schemeClr val="accent1">
                    <a:lumMod val="75000"/>
                  </a:schemeClr>
                </a:solidFill>
              </a:rPr>
              <a:t>To conceal the crimes, bodies were buried in mass graves, then later exhumed and reburied in secondary and tertiary graves in an attempt to destroy the evidence. </a:t>
            </a:r>
          </a:p>
          <a:p>
            <a:r>
              <a:rPr lang="en-US" sz="3200" dirty="0">
                <a:solidFill>
                  <a:schemeClr val="accent1">
                    <a:lumMod val="75000"/>
                  </a:schemeClr>
                </a:solidFill>
              </a:rPr>
              <a:t>There are currently 8,372 names on the preliminary list of murdered Srebrenica residents, and over 12,000 people are still listed as missing. New mass graves are still being discovered to this day.</a:t>
            </a:r>
          </a:p>
          <a:p>
            <a:r>
              <a:rPr lang="en-US" sz="3200" dirty="0">
                <a:solidFill>
                  <a:schemeClr val="accent1">
                    <a:lumMod val="75000"/>
                  </a:schemeClr>
                </a:solidFill>
              </a:rPr>
              <a:t>Every year on July 11, newly identified victims are laid to rest at the memorial cemetery in </a:t>
            </a:r>
            <a:r>
              <a:rPr lang="en-US" sz="3200" dirty="0" err="1">
                <a:solidFill>
                  <a:schemeClr val="accent1">
                    <a:lumMod val="75000"/>
                  </a:schemeClr>
                </a:solidFill>
              </a:rPr>
              <a:t>Potočari</a:t>
            </a:r>
            <a:r>
              <a:rPr lang="en-US" sz="3200" dirty="0">
                <a:solidFill>
                  <a:schemeClr val="accent1">
                    <a:lumMod val="75000"/>
                  </a:schemeClr>
                </a:solidFill>
              </a:rPr>
              <a:t>, near Srebrenica city.</a:t>
            </a:r>
          </a:p>
          <a:p>
            <a:endParaRPr lang="en-US" sz="3200" dirty="0"/>
          </a:p>
        </p:txBody>
      </p:sp>
      <p:pic>
        <p:nvPicPr>
          <p:cNvPr id="4" name="Picture 2">
            <a:extLst>
              <a:ext uri="{FF2B5EF4-FFF2-40B4-BE49-F238E27FC236}">
                <a16:creationId xmlns:a16="http://schemas.microsoft.com/office/drawing/2014/main" xmlns="" id="{1B6C81DC-B87F-5598-1372-F00B6CCA66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4663" y="365125"/>
            <a:ext cx="1098274" cy="11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995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cdn.theatlantic.com/thumbor/pkbi0UfAJjoxD13dmoYTRHEd5z0=/900x581/media/img/photo/2015/07/20-years-since-the-srebrenica-massa/s10_AP96091803682/original.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271022" cy="6858000"/>
          </a:xfrm>
          <a:prstGeom prst="rect">
            <a:avLst/>
          </a:prstGeom>
          <a:noFill/>
          <a:ln>
            <a:noFill/>
          </a:ln>
        </p:spPr>
      </p:pic>
    </p:spTree>
    <p:extLst>
      <p:ext uri="{BB962C8B-B14F-4D97-AF65-F5344CB8AC3E}">
        <p14:creationId xmlns:p14="http://schemas.microsoft.com/office/powerpoint/2010/main" val="813153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18113</TotalTime>
  <Words>1200</Words>
  <Application>Microsoft Office PowerPoint</Application>
  <PresentationFormat>Widescreen</PresentationFormat>
  <Paragraphs>76</Paragraphs>
  <Slides>18</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Mother and Flower of Srebrenica</vt:lpstr>
      <vt:lpstr>Introduction </vt:lpstr>
      <vt:lpstr>Purpose of the Meeting</vt:lpstr>
      <vt:lpstr>What Happened in Srebrenica </vt:lpstr>
      <vt:lpstr>PowerPoint Presentation</vt:lpstr>
      <vt:lpstr>    How It Happened</vt:lpstr>
      <vt:lpstr>PowerPoint Presentation</vt:lpstr>
      <vt:lpstr>  Numbers Killed in Srebrenica </vt:lpstr>
      <vt:lpstr>PowerPoint Presentation</vt:lpstr>
      <vt:lpstr>PowerPoint Presentation</vt:lpstr>
      <vt:lpstr>International Community Activities During the End of 20th Century </vt:lpstr>
      <vt:lpstr>PowerPoint Presentation</vt:lpstr>
      <vt:lpstr>PowerPoint Presentation</vt:lpstr>
      <vt:lpstr>       Canadian Role</vt:lpstr>
      <vt:lpstr>International Community Activities  During the End of 21st Century</vt:lpstr>
      <vt:lpstr>       Conclusion #1</vt:lpstr>
      <vt:lpstr>          Conclusion #2</vt:lpstr>
      <vt:lpstr>        Conclusion #3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hkarabegovic@outlook.com</dc:creator>
  <cp:lastModifiedBy>Microsoft account</cp:lastModifiedBy>
  <cp:revision>92</cp:revision>
  <cp:lastPrinted>2025-08-25T00:19:23Z</cp:lastPrinted>
  <dcterms:created xsi:type="dcterms:W3CDTF">2018-05-12T22:59:05Z</dcterms:created>
  <dcterms:modified xsi:type="dcterms:W3CDTF">2025-09-05T12:09:44Z</dcterms:modified>
</cp:coreProperties>
</file>