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300" r:id="rId3"/>
    <p:sldId id="290" r:id="rId4"/>
    <p:sldId id="296" r:id="rId5"/>
    <p:sldId id="293" r:id="rId6"/>
    <p:sldId id="276" r:id="rId7"/>
    <p:sldId id="269" r:id="rId8"/>
    <p:sldId id="288" r:id="rId9"/>
    <p:sldId id="299" r:id="rId10"/>
    <p:sldId id="29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79B56-57F6-49C4-964A-186DF0765B8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3B44E9-2BA4-4319-B3C8-198E093DC161}">
      <dgm:prSet/>
      <dgm:spPr/>
      <dgm:t>
        <a:bodyPr/>
        <a:lstStyle/>
        <a:p>
          <a:r>
            <a:rPr lang="en-US" b="1" dirty="0">
              <a:latin typeface="Cambria" panose="02040503050406030204" pitchFamily="18" charset="0"/>
            </a:rPr>
            <a:t>Acknowledging Justice</a:t>
          </a:r>
          <a:endParaRPr lang="en-US" dirty="0">
            <a:latin typeface="Cambria" panose="02040503050406030204" pitchFamily="18" charset="0"/>
          </a:endParaRPr>
        </a:p>
      </dgm:t>
    </dgm:pt>
    <dgm:pt modelId="{4C46BD60-E52E-4E3A-838A-9049E3FA43BB}" type="parTrans" cxnId="{A35B85D6-3E11-4182-8F70-42EEF6449020}">
      <dgm:prSet/>
      <dgm:spPr/>
      <dgm:t>
        <a:bodyPr/>
        <a:lstStyle/>
        <a:p>
          <a:endParaRPr lang="en-US"/>
        </a:p>
      </dgm:t>
    </dgm:pt>
    <dgm:pt modelId="{81AD2BEE-0CD8-445D-A231-93A0723A0AD0}" type="sibTrans" cxnId="{A35B85D6-3E11-4182-8F70-42EEF6449020}">
      <dgm:prSet/>
      <dgm:spPr/>
      <dgm:t>
        <a:bodyPr/>
        <a:lstStyle/>
        <a:p>
          <a:endParaRPr lang="en-US"/>
        </a:p>
      </dgm:t>
    </dgm:pt>
    <dgm:pt modelId="{88E98AC1-F822-4BAF-930D-39C5F57F6287}">
      <dgm:prSet/>
      <dgm:spPr/>
      <dgm:t>
        <a:bodyPr/>
        <a:lstStyle/>
        <a:p>
          <a:r>
            <a:rPr lang="en-US" b="1" dirty="0" err="1">
              <a:latin typeface="Cambria" panose="02040503050406030204" pitchFamily="18" charset="0"/>
            </a:rPr>
            <a:t>Honouring</a:t>
          </a:r>
          <a:r>
            <a:rPr lang="en-US" b="1" dirty="0">
              <a:latin typeface="Cambria" panose="02040503050406030204" pitchFamily="18" charset="0"/>
            </a:rPr>
            <a:t> the Victims</a:t>
          </a:r>
          <a:endParaRPr lang="en-US" dirty="0">
            <a:latin typeface="Cambria" panose="02040503050406030204" pitchFamily="18" charset="0"/>
          </a:endParaRPr>
        </a:p>
      </dgm:t>
    </dgm:pt>
    <dgm:pt modelId="{CA3DC24E-7CE1-47EC-BB9C-8FC5AC377E8F}" type="parTrans" cxnId="{139D21DF-26DE-4FDF-AB40-99CE6A702B65}">
      <dgm:prSet/>
      <dgm:spPr/>
      <dgm:t>
        <a:bodyPr/>
        <a:lstStyle/>
        <a:p>
          <a:endParaRPr lang="en-US"/>
        </a:p>
      </dgm:t>
    </dgm:pt>
    <dgm:pt modelId="{DA95A188-AA1E-4BE4-A2DE-107C19FD8C47}" type="sibTrans" cxnId="{139D21DF-26DE-4FDF-AB40-99CE6A702B65}">
      <dgm:prSet/>
      <dgm:spPr/>
      <dgm:t>
        <a:bodyPr/>
        <a:lstStyle/>
        <a:p>
          <a:endParaRPr lang="en-US"/>
        </a:p>
      </dgm:t>
    </dgm:pt>
    <dgm:pt modelId="{ADF9A072-874D-4696-98E9-0B48DE8DBECE}">
      <dgm:prSet/>
      <dgm:spPr/>
      <dgm:t>
        <a:bodyPr/>
        <a:lstStyle/>
        <a:p>
          <a:r>
            <a:rPr lang="en-US" b="1" dirty="0">
              <a:latin typeface="Cambria" panose="02040503050406030204" pitchFamily="18" charset="0"/>
            </a:rPr>
            <a:t>A Commitment to the Future</a:t>
          </a:r>
          <a:endParaRPr lang="en-US" dirty="0">
            <a:latin typeface="Cambria" panose="02040503050406030204" pitchFamily="18" charset="0"/>
          </a:endParaRPr>
        </a:p>
      </dgm:t>
    </dgm:pt>
    <dgm:pt modelId="{65FC74AA-FA6D-4DD0-ADB6-F3A439A25001}" type="parTrans" cxnId="{C485E71C-0B3D-4E83-AA72-5C458495416C}">
      <dgm:prSet/>
      <dgm:spPr/>
      <dgm:t>
        <a:bodyPr/>
        <a:lstStyle/>
        <a:p>
          <a:endParaRPr lang="en-US"/>
        </a:p>
      </dgm:t>
    </dgm:pt>
    <dgm:pt modelId="{93968C7B-74B2-4A67-BA04-6926547AB782}" type="sibTrans" cxnId="{C485E71C-0B3D-4E83-AA72-5C458495416C}">
      <dgm:prSet/>
      <dgm:spPr/>
      <dgm:t>
        <a:bodyPr/>
        <a:lstStyle/>
        <a:p>
          <a:endParaRPr lang="en-US"/>
        </a:p>
      </dgm:t>
    </dgm:pt>
    <dgm:pt modelId="{E0E926C9-A2AA-DD4C-94E5-ECAB75EBEBA5}" type="pres">
      <dgm:prSet presAssocID="{EC979B56-57F6-49C4-964A-186DF0765B89}" presName="linear" presStyleCnt="0">
        <dgm:presLayoutVars>
          <dgm:dir/>
          <dgm:animLvl val="lvl"/>
          <dgm:resizeHandles val="exact"/>
        </dgm:presLayoutVars>
      </dgm:prSet>
      <dgm:spPr/>
    </dgm:pt>
    <dgm:pt modelId="{A4AE94C9-C6C6-DD4C-BF3D-E5450F98A11E}" type="pres">
      <dgm:prSet presAssocID="{F93B44E9-2BA4-4319-B3C8-198E093DC161}" presName="parentLin" presStyleCnt="0"/>
      <dgm:spPr/>
    </dgm:pt>
    <dgm:pt modelId="{C68BD6B0-F42B-CB43-9CAD-E9DDDA8AD4DD}" type="pres">
      <dgm:prSet presAssocID="{F93B44E9-2BA4-4319-B3C8-198E093DC161}" presName="parentLeftMargin" presStyleLbl="node1" presStyleIdx="0" presStyleCnt="3"/>
      <dgm:spPr/>
    </dgm:pt>
    <dgm:pt modelId="{2A611BED-D76F-274D-BA14-679130441E20}" type="pres">
      <dgm:prSet presAssocID="{F93B44E9-2BA4-4319-B3C8-198E093DC1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F1105A-1FEB-BD4A-86A7-6AF166CCC082}" type="pres">
      <dgm:prSet presAssocID="{F93B44E9-2BA4-4319-B3C8-198E093DC161}" presName="negativeSpace" presStyleCnt="0"/>
      <dgm:spPr/>
    </dgm:pt>
    <dgm:pt modelId="{25BF4EB2-EE9C-E04F-8BA6-7417F73E8743}" type="pres">
      <dgm:prSet presAssocID="{F93B44E9-2BA4-4319-B3C8-198E093DC161}" presName="childText" presStyleLbl="conFgAcc1" presStyleIdx="0" presStyleCnt="3">
        <dgm:presLayoutVars>
          <dgm:bulletEnabled val="1"/>
        </dgm:presLayoutVars>
      </dgm:prSet>
      <dgm:spPr/>
    </dgm:pt>
    <dgm:pt modelId="{6FE31FBC-26F4-B849-B551-2488501D7D3D}" type="pres">
      <dgm:prSet presAssocID="{81AD2BEE-0CD8-445D-A231-93A0723A0AD0}" presName="spaceBetweenRectangles" presStyleCnt="0"/>
      <dgm:spPr/>
    </dgm:pt>
    <dgm:pt modelId="{C0619019-BADB-274B-B6D1-E92F0DA262C1}" type="pres">
      <dgm:prSet presAssocID="{88E98AC1-F822-4BAF-930D-39C5F57F6287}" presName="parentLin" presStyleCnt="0"/>
      <dgm:spPr/>
    </dgm:pt>
    <dgm:pt modelId="{D6263281-E0D3-5246-B0DA-F8DD270C1C0A}" type="pres">
      <dgm:prSet presAssocID="{88E98AC1-F822-4BAF-930D-39C5F57F6287}" presName="parentLeftMargin" presStyleLbl="node1" presStyleIdx="0" presStyleCnt="3"/>
      <dgm:spPr/>
    </dgm:pt>
    <dgm:pt modelId="{B4384763-32CB-7347-B5C8-18FFBA5C207E}" type="pres">
      <dgm:prSet presAssocID="{88E98AC1-F822-4BAF-930D-39C5F57F62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9D58FE-55D8-384B-A0B6-4855867D0BF6}" type="pres">
      <dgm:prSet presAssocID="{88E98AC1-F822-4BAF-930D-39C5F57F6287}" presName="negativeSpace" presStyleCnt="0"/>
      <dgm:spPr/>
    </dgm:pt>
    <dgm:pt modelId="{30F35243-E648-DA43-9E68-F197C8D76C66}" type="pres">
      <dgm:prSet presAssocID="{88E98AC1-F822-4BAF-930D-39C5F57F6287}" presName="childText" presStyleLbl="conFgAcc1" presStyleIdx="1" presStyleCnt="3">
        <dgm:presLayoutVars>
          <dgm:bulletEnabled val="1"/>
        </dgm:presLayoutVars>
      </dgm:prSet>
      <dgm:spPr/>
    </dgm:pt>
    <dgm:pt modelId="{B1AFC638-694C-794B-B3E1-66C61AA1A0CC}" type="pres">
      <dgm:prSet presAssocID="{DA95A188-AA1E-4BE4-A2DE-107C19FD8C47}" presName="spaceBetweenRectangles" presStyleCnt="0"/>
      <dgm:spPr/>
    </dgm:pt>
    <dgm:pt modelId="{A2D9A33C-31E2-444A-AC8A-2F25396B84B0}" type="pres">
      <dgm:prSet presAssocID="{ADF9A072-874D-4696-98E9-0B48DE8DBECE}" presName="parentLin" presStyleCnt="0"/>
      <dgm:spPr/>
    </dgm:pt>
    <dgm:pt modelId="{49A84643-A1EC-944E-BCC1-6C943BD00282}" type="pres">
      <dgm:prSet presAssocID="{ADF9A072-874D-4696-98E9-0B48DE8DBECE}" presName="parentLeftMargin" presStyleLbl="node1" presStyleIdx="1" presStyleCnt="3"/>
      <dgm:spPr/>
    </dgm:pt>
    <dgm:pt modelId="{880677F2-8744-5147-B15B-0C87AC0507D4}" type="pres">
      <dgm:prSet presAssocID="{ADF9A072-874D-4696-98E9-0B48DE8DBEC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FD6242B-9431-1A4C-9439-60DFC210D7F1}" type="pres">
      <dgm:prSet presAssocID="{ADF9A072-874D-4696-98E9-0B48DE8DBECE}" presName="negativeSpace" presStyleCnt="0"/>
      <dgm:spPr/>
    </dgm:pt>
    <dgm:pt modelId="{3FEB920E-B6F2-AE47-B97B-153BABF84BB4}" type="pres">
      <dgm:prSet presAssocID="{ADF9A072-874D-4696-98E9-0B48DE8DBEC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85E71C-0B3D-4E83-AA72-5C458495416C}" srcId="{EC979B56-57F6-49C4-964A-186DF0765B89}" destId="{ADF9A072-874D-4696-98E9-0B48DE8DBECE}" srcOrd="2" destOrd="0" parTransId="{65FC74AA-FA6D-4DD0-ADB6-F3A439A25001}" sibTransId="{93968C7B-74B2-4A67-BA04-6926547AB782}"/>
    <dgm:cxn modelId="{D5D57D25-5326-A842-9A38-6FE9D19779A5}" type="presOf" srcId="{88E98AC1-F822-4BAF-930D-39C5F57F6287}" destId="{B4384763-32CB-7347-B5C8-18FFBA5C207E}" srcOrd="1" destOrd="0" presId="urn:microsoft.com/office/officeart/2005/8/layout/list1"/>
    <dgm:cxn modelId="{5D520C2C-54C7-704D-A141-1C4B02C4CAEB}" type="presOf" srcId="{F93B44E9-2BA4-4319-B3C8-198E093DC161}" destId="{C68BD6B0-F42B-CB43-9CAD-E9DDDA8AD4DD}" srcOrd="0" destOrd="0" presId="urn:microsoft.com/office/officeart/2005/8/layout/list1"/>
    <dgm:cxn modelId="{C130C747-67E3-7E4E-AF2A-BF8D3E959353}" type="presOf" srcId="{F93B44E9-2BA4-4319-B3C8-198E093DC161}" destId="{2A611BED-D76F-274D-BA14-679130441E20}" srcOrd="1" destOrd="0" presId="urn:microsoft.com/office/officeart/2005/8/layout/list1"/>
    <dgm:cxn modelId="{B1B110A5-CC85-CD42-9005-AA5547F2ACF5}" type="presOf" srcId="{ADF9A072-874D-4696-98E9-0B48DE8DBECE}" destId="{49A84643-A1EC-944E-BCC1-6C943BD00282}" srcOrd="0" destOrd="0" presId="urn:microsoft.com/office/officeart/2005/8/layout/list1"/>
    <dgm:cxn modelId="{23C73CA5-EAE3-AD4B-B532-789B57B28D40}" type="presOf" srcId="{EC979B56-57F6-49C4-964A-186DF0765B89}" destId="{E0E926C9-A2AA-DD4C-94E5-ECAB75EBEBA5}" srcOrd="0" destOrd="0" presId="urn:microsoft.com/office/officeart/2005/8/layout/list1"/>
    <dgm:cxn modelId="{A35B85D6-3E11-4182-8F70-42EEF6449020}" srcId="{EC979B56-57F6-49C4-964A-186DF0765B89}" destId="{F93B44E9-2BA4-4319-B3C8-198E093DC161}" srcOrd="0" destOrd="0" parTransId="{4C46BD60-E52E-4E3A-838A-9049E3FA43BB}" sibTransId="{81AD2BEE-0CD8-445D-A231-93A0723A0AD0}"/>
    <dgm:cxn modelId="{139D21DF-26DE-4FDF-AB40-99CE6A702B65}" srcId="{EC979B56-57F6-49C4-964A-186DF0765B89}" destId="{88E98AC1-F822-4BAF-930D-39C5F57F6287}" srcOrd="1" destOrd="0" parTransId="{CA3DC24E-7CE1-47EC-BB9C-8FC5AC377E8F}" sibTransId="{DA95A188-AA1E-4BE4-A2DE-107C19FD8C47}"/>
    <dgm:cxn modelId="{5F2313F8-DFBD-5541-9746-123E8A2FBDBD}" type="presOf" srcId="{ADF9A072-874D-4696-98E9-0B48DE8DBECE}" destId="{880677F2-8744-5147-B15B-0C87AC0507D4}" srcOrd="1" destOrd="0" presId="urn:microsoft.com/office/officeart/2005/8/layout/list1"/>
    <dgm:cxn modelId="{C50416F9-1C31-0143-A322-314ED73707F6}" type="presOf" srcId="{88E98AC1-F822-4BAF-930D-39C5F57F6287}" destId="{D6263281-E0D3-5246-B0DA-F8DD270C1C0A}" srcOrd="0" destOrd="0" presId="urn:microsoft.com/office/officeart/2005/8/layout/list1"/>
    <dgm:cxn modelId="{DA1146E2-FA16-4649-8E19-F57F689B41C8}" type="presParOf" srcId="{E0E926C9-A2AA-DD4C-94E5-ECAB75EBEBA5}" destId="{A4AE94C9-C6C6-DD4C-BF3D-E5450F98A11E}" srcOrd="0" destOrd="0" presId="urn:microsoft.com/office/officeart/2005/8/layout/list1"/>
    <dgm:cxn modelId="{35BE0E59-A904-904F-8126-94D533C3F338}" type="presParOf" srcId="{A4AE94C9-C6C6-DD4C-BF3D-E5450F98A11E}" destId="{C68BD6B0-F42B-CB43-9CAD-E9DDDA8AD4DD}" srcOrd="0" destOrd="0" presId="urn:microsoft.com/office/officeart/2005/8/layout/list1"/>
    <dgm:cxn modelId="{3D102B91-1804-C744-BE96-2512BCB6AC24}" type="presParOf" srcId="{A4AE94C9-C6C6-DD4C-BF3D-E5450F98A11E}" destId="{2A611BED-D76F-274D-BA14-679130441E20}" srcOrd="1" destOrd="0" presId="urn:microsoft.com/office/officeart/2005/8/layout/list1"/>
    <dgm:cxn modelId="{2F2326E6-D1AB-824F-A15B-28702B22CCE8}" type="presParOf" srcId="{E0E926C9-A2AA-DD4C-94E5-ECAB75EBEBA5}" destId="{F3F1105A-1FEB-BD4A-86A7-6AF166CCC082}" srcOrd="1" destOrd="0" presId="urn:microsoft.com/office/officeart/2005/8/layout/list1"/>
    <dgm:cxn modelId="{40D0434D-40E6-4549-946B-0324F8D0B6C5}" type="presParOf" srcId="{E0E926C9-A2AA-DD4C-94E5-ECAB75EBEBA5}" destId="{25BF4EB2-EE9C-E04F-8BA6-7417F73E8743}" srcOrd="2" destOrd="0" presId="urn:microsoft.com/office/officeart/2005/8/layout/list1"/>
    <dgm:cxn modelId="{BAEC5A45-20B2-6D44-A672-9F8BD60852D0}" type="presParOf" srcId="{E0E926C9-A2AA-DD4C-94E5-ECAB75EBEBA5}" destId="{6FE31FBC-26F4-B849-B551-2488501D7D3D}" srcOrd="3" destOrd="0" presId="urn:microsoft.com/office/officeart/2005/8/layout/list1"/>
    <dgm:cxn modelId="{3BE09887-5E77-8E4B-B6B9-A31B953CB597}" type="presParOf" srcId="{E0E926C9-A2AA-DD4C-94E5-ECAB75EBEBA5}" destId="{C0619019-BADB-274B-B6D1-E92F0DA262C1}" srcOrd="4" destOrd="0" presId="urn:microsoft.com/office/officeart/2005/8/layout/list1"/>
    <dgm:cxn modelId="{73260C0F-1385-074F-A961-B8766F4C9EAF}" type="presParOf" srcId="{C0619019-BADB-274B-B6D1-E92F0DA262C1}" destId="{D6263281-E0D3-5246-B0DA-F8DD270C1C0A}" srcOrd="0" destOrd="0" presId="urn:microsoft.com/office/officeart/2005/8/layout/list1"/>
    <dgm:cxn modelId="{C3EC6262-30C8-6247-8DEC-E130F56912AE}" type="presParOf" srcId="{C0619019-BADB-274B-B6D1-E92F0DA262C1}" destId="{B4384763-32CB-7347-B5C8-18FFBA5C207E}" srcOrd="1" destOrd="0" presId="urn:microsoft.com/office/officeart/2005/8/layout/list1"/>
    <dgm:cxn modelId="{7A015EDE-4EDD-874A-8C12-2C1DEB0377D5}" type="presParOf" srcId="{E0E926C9-A2AA-DD4C-94E5-ECAB75EBEBA5}" destId="{3B9D58FE-55D8-384B-A0B6-4855867D0BF6}" srcOrd="5" destOrd="0" presId="urn:microsoft.com/office/officeart/2005/8/layout/list1"/>
    <dgm:cxn modelId="{21AF5E59-98C9-1640-965D-6E33EA3F241E}" type="presParOf" srcId="{E0E926C9-A2AA-DD4C-94E5-ECAB75EBEBA5}" destId="{30F35243-E648-DA43-9E68-F197C8D76C66}" srcOrd="6" destOrd="0" presId="urn:microsoft.com/office/officeart/2005/8/layout/list1"/>
    <dgm:cxn modelId="{2AA5714E-A7A6-8342-8A97-662770DD2829}" type="presParOf" srcId="{E0E926C9-A2AA-DD4C-94E5-ECAB75EBEBA5}" destId="{B1AFC638-694C-794B-B3E1-66C61AA1A0CC}" srcOrd="7" destOrd="0" presId="urn:microsoft.com/office/officeart/2005/8/layout/list1"/>
    <dgm:cxn modelId="{1FB35795-31E7-8141-A5EA-1469D8F2B821}" type="presParOf" srcId="{E0E926C9-A2AA-DD4C-94E5-ECAB75EBEBA5}" destId="{A2D9A33C-31E2-444A-AC8A-2F25396B84B0}" srcOrd="8" destOrd="0" presId="urn:microsoft.com/office/officeart/2005/8/layout/list1"/>
    <dgm:cxn modelId="{C9C45F4F-6597-D942-BB1E-AF0DA3AED60D}" type="presParOf" srcId="{A2D9A33C-31E2-444A-AC8A-2F25396B84B0}" destId="{49A84643-A1EC-944E-BCC1-6C943BD00282}" srcOrd="0" destOrd="0" presId="urn:microsoft.com/office/officeart/2005/8/layout/list1"/>
    <dgm:cxn modelId="{871B7E42-C5F3-414B-BE98-B5ED051A442A}" type="presParOf" srcId="{A2D9A33C-31E2-444A-AC8A-2F25396B84B0}" destId="{880677F2-8744-5147-B15B-0C87AC0507D4}" srcOrd="1" destOrd="0" presId="urn:microsoft.com/office/officeart/2005/8/layout/list1"/>
    <dgm:cxn modelId="{47F751FE-A766-A74B-A21E-37A09C366BE1}" type="presParOf" srcId="{E0E926C9-A2AA-DD4C-94E5-ECAB75EBEBA5}" destId="{5FD6242B-9431-1A4C-9439-60DFC210D7F1}" srcOrd="9" destOrd="0" presId="urn:microsoft.com/office/officeart/2005/8/layout/list1"/>
    <dgm:cxn modelId="{9EF06A6B-9F3C-4E4B-87AA-B051F2E375A6}" type="presParOf" srcId="{E0E926C9-A2AA-DD4C-94E5-ECAB75EBEBA5}" destId="{3FEB920E-B6F2-AE47-B97B-153BABF84B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FB99EC-ED2C-4E0C-A44E-9EA99271E131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138DEA-0BA8-4B9C-B462-95E636D16B96}">
      <dgm:prSet/>
      <dgm:spPr/>
      <dgm:t>
        <a:bodyPr/>
        <a:lstStyle/>
        <a:p>
          <a:r>
            <a:rPr lang="en-US" b="1" i="0" baseline="0" dirty="0">
              <a:latin typeface="Cambria" panose="02040503050406030204" pitchFamily="18" charset="0"/>
            </a:rPr>
            <a:t>Continuing to </a:t>
          </a:r>
          <a:r>
            <a:rPr lang="en-US" b="1" dirty="0">
              <a:latin typeface="Cambria" panose="02040503050406030204" pitchFamily="18" charset="0"/>
            </a:rPr>
            <a:t>i</a:t>
          </a:r>
          <a:r>
            <a:rPr lang="en-US" b="1" i="0" baseline="0" dirty="0">
              <a:latin typeface="Cambria" panose="02040503050406030204" pitchFamily="18" charset="0"/>
            </a:rPr>
            <a:t>ssue a formal proclamation</a:t>
          </a:r>
          <a:r>
            <a:rPr lang="en-US" b="0" i="0" baseline="0" dirty="0">
              <a:latin typeface="Cambria" panose="02040503050406030204" pitchFamily="18" charset="0"/>
            </a:rPr>
            <a:t>. </a:t>
          </a:r>
          <a:endParaRPr lang="en-US" dirty="0">
            <a:latin typeface="Cambria" panose="02040503050406030204" pitchFamily="18" charset="0"/>
          </a:endParaRPr>
        </a:p>
      </dgm:t>
    </dgm:pt>
    <dgm:pt modelId="{144F0AFC-22F1-4E03-990F-DB00EC0FA78E}" type="parTrans" cxnId="{B9A3EB35-434B-4E5B-9E2F-3F671505D5DE}">
      <dgm:prSet/>
      <dgm:spPr/>
      <dgm:t>
        <a:bodyPr/>
        <a:lstStyle/>
        <a:p>
          <a:endParaRPr lang="en-US"/>
        </a:p>
      </dgm:t>
    </dgm:pt>
    <dgm:pt modelId="{D78F56EB-361E-4C5B-A989-565A7FE8B03F}" type="sibTrans" cxnId="{B9A3EB35-434B-4E5B-9E2F-3F671505D5DE}">
      <dgm:prSet/>
      <dgm:spPr/>
      <dgm:t>
        <a:bodyPr/>
        <a:lstStyle/>
        <a:p>
          <a:endParaRPr lang="en-US"/>
        </a:p>
      </dgm:t>
    </dgm:pt>
    <dgm:pt modelId="{87BAD392-2512-4A46-A830-1CC7C1F70CA5}">
      <dgm:prSet/>
      <dgm:spPr/>
      <dgm:t>
        <a:bodyPr/>
        <a:lstStyle/>
        <a:p>
          <a:r>
            <a:rPr lang="en-US" b="1" i="0" baseline="0" dirty="0">
              <a:latin typeface="Cambria" panose="02040503050406030204" pitchFamily="18" charset="0"/>
            </a:rPr>
            <a:t>Supporting educational initiatives</a:t>
          </a:r>
          <a:r>
            <a:rPr lang="en-US" b="0" i="0" baseline="0" dirty="0">
              <a:latin typeface="Cambria" panose="02040503050406030204" pitchFamily="18" charset="0"/>
            </a:rPr>
            <a:t>. </a:t>
          </a:r>
          <a:endParaRPr lang="en-US" dirty="0">
            <a:latin typeface="Cambria" panose="02040503050406030204" pitchFamily="18" charset="0"/>
          </a:endParaRPr>
        </a:p>
      </dgm:t>
    </dgm:pt>
    <dgm:pt modelId="{6B775E04-2BC4-49BB-9701-6DFBE86BD1AE}" type="parTrans" cxnId="{AC73FA48-400D-4E26-BCDA-2191D0861515}">
      <dgm:prSet/>
      <dgm:spPr/>
      <dgm:t>
        <a:bodyPr/>
        <a:lstStyle/>
        <a:p>
          <a:endParaRPr lang="en-US"/>
        </a:p>
      </dgm:t>
    </dgm:pt>
    <dgm:pt modelId="{18518B56-25A6-44A1-8C8A-26C968B6E825}" type="sibTrans" cxnId="{AC73FA48-400D-4E26-BCDA-2191D0861515}">
      <dgm:prSet/>
      <dgm:spPr/>
      <dgm:t>
        <a:bodyPr/>
        <a:lstStyle/>
        <a:p>
          <a:endParaRPr lang="en-US"/>
        </a:p>
      </dgm:t>
    </dgm:pt>
    <dgm:pt modelId="{390819B3-993F-4F51-9293-B0B3A4776E8F}">
      <dgm:prSet/>
      <dgm:spPr/>
      <dgm:t>
        <a:bodyPr/>
        <a:lstStyle/>
        <a:p>
          <a:r>
            <a:rPr lang="en-US" b="1" i="0" baseline="0" dirty="0">
              <a:latin typeface="Cambria" panose="02040503050406030204" pitchFamily="18" charset="0"/>
            </a:rPr>
            <a:t>Approving</a:t>
          </a:r>
          <a:r>
            <a:rPr lang="en-US" b="0" i="0" baseline="0" dirty="0">
              <a:latin typeface="Cambria" panose="02040503050406030204" pitchFamily="18" charset="0"/>
            </a:rPr>
            <a:t> </a:t>
          </a:r>
          <a:r>
            <a:rPr lang="en-US" b="1" i="0" baseline="0" dirty="0">
              <a:latin typeface="Cambria" panose="02040503050406030204" pitchFamily="18" charset="0"/>
            </a:rPr>
            <a:t>the creation of a small memorial monument</a:t>
          </a:r>
          <a:r>
            <a:rPr lang="en-US" b="0" i="0" baseline="0" dirty="0">
              <a:latin typeface="Cambria" panose="02040503050406030204" pitchFamily="18" charset="0"/>
            </a:rPr>
            <a:t>. </a:t>
          </a:r>
          <a:endParaRPr lang="en-US" dirty="0">
            <a:latin typeface="Cambria" panose="02040503050406030204" pitchFamily="18" charset="0"/>
          </a:endParaRPr>
        </a:p>
      </dgm:t>
    </dgm:pt>
    <dgm:pt modelId="{649C389A-1D79-4D1A-8DE4-87E35A7DC38D}" type="parTrans" cxnId="{D3292A91-55C5-465A-BE5A-6414D19F079A}">
      <dgm:prSet/>
      <dgm:spPr/>
      <dgm:t>
        <a:bodyPr/>
        <a:lstStyle/>
        <a:p>
          <a:endParaRPr lang="en-US"/>
        </a:p>
      </dgm:t>
    </dgm:pt>
    <dgm:pt modelId="{CC814029-237B-430A-92DF-2067A29C9E35}" type="sibTrans" cxnId="{D3292A91-55C5-465A-BE5A-6414D19F079A}">
      <dgm:prSet/>
      <dgm:spPr/>
      <dgm:t>
        <a:bodyPr/>
        <a:lstStyle/>
        <a:p>
          <a:endParaRPr lang="en-US"/>
        </a:p>
      </dgm:t>
    </dgm:pt>
    <dgm:pt modelId="{AAFC42A8-5242-4A05-8401-759686781C3B}">
      <dgm:prSet/>
      <dgm:spPr/>
      <dgm:t>
        <a:bodyPr/>
        <a:lstStyle/>
        <a:p>
          <a:r>
            <a:rPr lang="en-US" b="1" i="0" baseline="0" dirty="0">
              <a:latin typeface="Cambria" panose="02040503050406030204" pitchFamily="18" charset="0"/>
            </a:rPr>
            <a:t>Considering the naming of a future street</a:t>
          </a:r>
          <a:r>
            <a:rPr lang="en-US" b="0" i="0" baseline="0" dirty="0">
              <a:latin typeface="Cambria" panose="02040503050406030204" pitchFamily="18" charset="0"/>
            </a:rPr>
            <a:t> </a:t>
          </a:r>
          <a:endParaRPr lang="en-US" dirty="0">
            <a:latin typeface="Cambria" panose="02040503050406030204" pitchFamily="18" charset="0"/>
          </a:endParaRPr>
        </a:p>
      </dgm:t>
    </dgm:pt>
    <dgm:pt modelId="{58ED6624-6DC8-49BC-996D-DB5048422A47}" type="parTrans" cxnId="{D7DAE1CA-CECF-405A-BD84-6AD3E00F2603}">
      <dgm:prSet/>
      <dgm:spPr/>
      <dgm:t>
        <a:bodyPr/>
        <a:lstStyle/>
        <a:p>
          <a:endParaRPr lang="en-US"/>
        </a:p>
      </dgm:t>
    </dgm:pt>
    <dgm:pt modelId="{4D7A6A77-F2E7-4324-97E8-8A64BE3922A8}" type="sibTrans" cxnId="{D7DAE1CA-CECF-405A-BD84-6AD3E00F2603}">
      <dgm:prSet/>
      <dgm:spPr/>
      <dgm:t>
        <a:bodyPr/>
        <a:lstStyle/>
        <a:p>
          <a:endParaRPr lang="en-US"/>
        </a:p>
      </dgm:t>
    </dgm:pt>
    <dgm:pt modelId="{9CCE0088-F81E-2143-8AC4-C185D98CE034}" type="pres">
      <dgm:prSet presAssocID="{F1FB99EC-ED2C-4E0C-A44E-9EA99271E131}" presName="vert0" presStyleCnt="0">
        <dgm:presLayoutVars>
          <dgm:dir/>
          <dgm:animOne val="branch"/>
          <dgm:animLvl val="lvl"/>
        </dgm:presLayoutVars>
      </dgm:prSet>
      <dgm:spPr/>
    </dgm:pt>
    <dgm:pt modelId="{1EE661EC-DE18-D74F-A18D-B1A2C1D28C87}" type="pres">
      <dgm:prSet presAssocID="{B6138DEA-0BA8-4B9C-B462-95E636D16B96}" presName="thickLine" presStyleLbl="alignNode1" presStyleIdx="0" presStyleCnt="4"/>
      <dgm:spPr/>
    </dgm:pt>
    <dgm:pt modelId="{DEDFD42C-A61F-3145-BE3A-D29598A73CCA}" type="pres">
      <dgm:prSet presAssocID="{B6138DEA-0BA8-4B9C-B462-95E636D16B96}" presName="horz1" presStyleCnt="0"/>
      <dgm:spPr/>
    </dgm:pt>
    <dgm:pt modelId="{EF8667D4-E513-BE4E-82D9-E0079DF9C62E}" type="pres">
      <dgm:prSet presAssocID="{B6138DEA-0BA8-4B9C-B462-95E636D16B96}" presName="tx1" presStyleLbl="revTx" presStyleIdx="0" presStyleCnt="4"/>
      <dgm:spPr/>
    </dgm:pt>
    <dgm:pt modelId="{41680BE9-DF34-DA45-88E8-B1E481847608}" type="pres">
      <dgm:prSet presAssocID="{B6138DEA-0BA8-4B9C-B462-95E636D16B96}" presName="vert1" presStyleCnt="0"/>
      <dgm:spPr/>
    </dgm:pt>
    <dgm:pt modelId="{1034A49C-C805-A647-9C3A-39E1D97C3F16}" type="pres">
      <dgm:prSet presAssocID="{87BAD392-2512-4A46-A830-1CC7C1F70CA5}" presName="thickLine" presStyleLbl="alignNode1" presStyleIdx="1" presStyleCnt="4"/>
      <dgm:spPr/>
    </dgm:pt>
    <dgm:pt modelId="{AD61E017-B738-8C44-9703-EE68BA005583}" type="pres">
      <dgm:prSet presAssocID="{87BAD392-2512-4A46-A830-1CC7C1F70CA5}" presName="horz1" presStyleCnt="0"/>
      <dgm:spPr/>
    </dgm:pt>
    <dgm:pt modelId="{DE1A49F9-A6B8-0E41-99B5-4A619236D178}" type="pres">
      <dgm:prSet presAssocID="{87BAD392-2512-4A46-A830-1CC7C1F70CA5}" presName="tx1" presStyleLbl="revTx" presStyleIdx="1" presStyleCnt="4"/>
      <dgm:spPr/>
    </dgm:pt>
    <dgm:pt modelId="{5B8ADBD6-A811-D640-B914-E02DFE5EE557}" type="pres">
      <dgm:prSet presAssocID="{87BAD392-2512-4A46-A830-1CC7C1F70CA5}" presName="vert1" presStyleCnt="0"/>
      <dgm:spPr/>
    </dgm:pt>
    <dgm:pt modelId="{18A9F104-21BA-5148-B330-03388112DE4B}" type="pres">
      <dgm:prSet presAssocID="{390819B3-993F-4F51-9293-B0B3A4776E8F}" presName="thickLine" presStyleLbl="alignNode1" presStyleIdx="2" presStyleCnt="4"/>
      <dgm:spPr/>
    </dgm:pt>
    <dgm:pt modelId="{B56F6D64-E4A6-0A45-AA0B-3D897DA17376}" type="pres">
      <dgm:prSet presAssocID="{390819B3-993F-4F51-9293-B0B3A4776E8F}" presName="horz1" presStyleCnt="0"/>
      <dgm:spPr/>
    </dgm:pt>
    <dgm:pt modelId="{8C97317D-75EF-7840-8C32-DBE9D4F62CBE}" type="pres">
      <dgm:prSet presAssocID="{390819B3-993F-4F51-9293-B0B3A4776E8F}" presName="tx1" presStyleLbl="revTx" presStyleIdx="2" presStyleCnt="4"/>
      <dgm:spPr/>
    </dgm:pt>
    <dgm:pt modelId="{3EEA2C76-D633-B941-BE28-E6C34DE42A33}" type="pres">
      <dgm:prSet presAssocID="{390819B3-993F-4F51-9293-B0B3A4776E8F}" presName="vert1" presStyleCnt="0"/>
      <dgm:spPr/>
    </dgm:pt>
    <dgm:pt modelId="{CA758C5C-82A5-4D4D-8FFC-78FF921FB45E}" type="pres">
      <dgm:prSet presAssocID="{AAFC42A8-5242-4A05-8401-759686781C3B}" presName="thickLine" presStyleLbl="alignNode1" presStyleIdx="3" presStyleCnt="4"/>
      <dgm:spPr/>
    </dgm:pt>
    <dgm:pt modelId="{CE2FC85C-1CBF-C54E-A666-19073727F80A}" type="pres">
      <dgm:prSet presAssocID="{AAFC42A8-5242-4A05-8401-759686781C3B}" presName="horz1" presStyleCnt="0"/>
      <dgm:spPr/>
    </dgm:pt>
    <dgm:pt modelId="{19A50AF0-7994-8043-A0E9-F38DD79EBF3D}" type="pres">
      <dgm:prSet presAssocID="{AAFC42A8-5242-4A05-8401-759686781C3B}" presName="tx1" presStyleLbl="revTx" presStyleIdx="3" presStyleCnt="4"/>
      <dgm:spPr/>
    </dgm:pt>
    <dgm:pt modelId="{E2B2B479-881B-9443-BDBF-163BE1534B05}" type="pres">
      <dgm:prSet presAssocID="{AAFC42A8-5242-4A05-8401-759686781C3B}" presName="vert1" presStyleCnt="0"/>
      <dgm:spPr/>
    </dgm:pt>
  </dgm:ptLst>
  <dgm:cxnLst>
    <dgm:cxn modelId="{7FE0940C-3CCA-A143-9F2F-DE68891C11DC}" type="presOf" srcId="{390819B3-993F-4F51-9293-B0B3A4776E8F}" destId="{8C97317D-75EF-7840-8C32-DBE9D4F62CBE}" srcOrd="0" destOrd="0" presId="urn:microsoft.com/office/officeart/2008/layout/LinedList"/>
    <dgm:cxn modelId="{51B86530-3AAE-C24C-914A-58503D862FCF}" type="presOf" srcId="{B6138DEA-0BA8-4B9C-B462-95E636D16B96}" destId="{EF8667D4-E513-BE4E-82D9-E0079DF9C62E}" srcOrd="0" destOrd="0" presId="urn:microsoft.com/office/officeart/2008/layout/LinedList"/>
    <dgm:cxn modelId="{B9A3EB35-434B-4E5B-9E2F-3F671505D5DE}" srcId="{F1FB99EC-ED2C-4E0C-A44E-9EA99271E131}" destId="{B6138DEA-0BA8-4B9C-B462-95E636D16B96}" srcOrd="0" destOrd="0" parTransId="{144F0AFC-22F1-4E03-990F-DB00EC0FA78E}" sibTransId="{D78F56EB-361E-4C5B-A989-565A7FE8B03F}"/>
    <dgm:cxn modelId="{AC73FA48-400D-4E26-BCDA-2191D0861515}" srcId="{F1FB99EC-ED2C-4E0C-A44E-9EA99271E131}" destId="{87BAD392-2512-4A46-A830-1CC7C1F70CA5}" srcOrd="1" destOrd="0" parTransId="{6B775E04-2BC4-49BB-9701-6DFBE86BD1AE}" sibTransId="{18518B56-25A6-44A1-8C8A-26C968B6E825}"/>
    <dgm:cxn modelId="{216C1183-8373-AE42-9C2A-A4D359485AE2}" type="presOf" srcId="{F1FB99EC-ED2C-4E0C-A44E-9EA99271E131}" destId="{9CCE0088-F81E-2143-8AC4-C185D98CE034}" srcOrd="0" destOrd="0" presId="urn:microsoft.com/office/officeart/2008/layout/LinedList"/>
    <dgm:cxn modelId="{D3292A91-55C5-465A-BE5A-6414D19F079A}" srcId="{F1FB99EC-ED2C-4E0C-A44E-9EA99271E131}" destId="{390819B3-993F-4F51-9293-B0B3A4776E8F}" srcOrd="2" destOrd="0" parTransId="{649C389A-1D79-4D1A-8DE4-87E35A7DC38D}" sibTransId="{CC814029-237B-430A-92DF-2067A29C9E35}"/>
    <dgm:cxn modelId="{6AF736C7-3DB7-6946-9929-CA193234DDA3}" type="presOf" srcId="{AAFC42A8-5242-4A05-8401-759686781C3B}" destId="{19A50AF0-7994-8043-A0E9-F38DD79EBF3D}" srcOrd="0" destOrd="0" presId="urn:microsoft.com/office/officeart/2008/layout/LinedList"/>
    <dgm:cxn modelId="{D7DAE1CA-CECF-405A-BD84-6AD3E00F2603}" srcId="{F1FB99EC-ED2C-4E0C-A44E-9EA99271E131}" destId="{AAFC42A8-5242-4A05-8401-759686781C3B}" srcOrd="3" destOrd="0" parTransId="{58ED6624-6DC8-49BC-996D-DB5048422A47}" sibTransId="{4D7A6A77-F2E7-4324-97E8-8A64BE3922A8}"/>
    <dgm:cxn modelId="{1BB981E3-D7E1-384F-814C-111E2FB51D4F}" type="presOf" srcId="{87BAD392-2512-4A46-A830-1CC7C1F70CA5}" destId="{DE1A49F9-A6B8-0E41-99B5-4A619236D178}" srcOrd="0" destOrd="0" presId="urn:microsoft.com/office/officeart/2008/layout/LinedList"/>
    <dgm:cxn modelId="{C3D3465A-57BF-8547-A608-B7AD7FE14463}" type="presParOf" srcId="{9CCE0088-F81E-2143-8AC4-C185D98CE034}" destId="{1EE661EC-DE18-D74F-A18D-B1A2C1D28C87}" srcOrd="0" destOrd="0" presId="urn:microsoft.com/office/officeart/2008/layout/LinedList"/>
    <dgm:cxn modelId="{C98C90F8-6A2A-0644-B4FD-BDA92157F1D3}" type="presParOf" srcId="{9CCE0088-F81E-2143-8AC4-C185D98CE034}" destId="{DEDFD42C-A61F-3145-BE3A-D29598A73CCA}" srcOrd="1" destOrd="0" presId="urn:microsoft.com/office/officeart/2008/layout/LinedList"/>
    <dgm:cxn modelId="{F5C5524D-8931-504B-96C8-8C077CD8A1CB}" type="presParOf" srcId="{DEDFD42C-A61F-3145-BE3A-D29598A73CCA}" destId="{EF8667D4-E513-BE4E-82D9-E0079DF9C62E}" srcOrd="0" destOrd="0" presId="urn:microsoft.com/office/officeart/2008/layout/LinedList"/>
    <dgm:cxn modelId="{284874A9-3FC5-984A-A6EF-2FCC5A4F1418}" type="presParOf" srcId="{DEDFD42C-A61F-3145-BE3A-D29598A73CCA}" destId="{41680BE9-DF34-DA45-88E8-B1E481847608}" srcOrd="1" destOrd="0" presId="urn:microsoft.com/office/officeart/2008/layout/LinedList"/>
    <dgm:cxn modelId="{0B5B0136-05FD-4B40-BC7D-1C839C50369E}" type="presParOf" srcId="{9CCE0088-F81E-2143-8AC4-C185D98CE034}" destId="{1034A49C-C805-A647-9C3A-39E1D97C3F16}" srcOrd="2" destOrd="0" presId="urn:microsoft.com/office/officeart/2008/layout/LinedList"/>
    <dgm:cxn modelId="{7F315CB7-CE8D-AA49-A341-C6C406BC77D6}" type="presParOf" srcId="{9CCE0088-F81E-2143-8AC4-C185D98CE034}" destId="{AD61E017-B738-8C44-9703-EE68BA005583}" srcOrd="3" destOrd="0" presId="urn:microsoft.com/office/officeart/2008/layout/LinedList"/>
    <dgm:cxn modelId="{FD0772CB-2926-9142-B715-1198CF89A6A9}" type="presParOf" srcId="{AD61E017-B738-8C44-9703-EE68BA005583}" destId="{DE1A49F9-A6B8-0E41-99B5-4A619236D178}" srcOrd="0" destOrd="0" presId="urn:microsoft.com/office/officeart/2008/layout/LinedList"/>
    <dgm:cxn modelId="{427996DC-B998-C045-A259-D700706398E6}" type="presParOf" srcId="{AD61E017-B738-8C44-9703-EE68BA005583}" destId="{5B8ADBD6-A811-D640-B914-E02DFE5EE557}" srcOrd="1" destOrd="0" presId="urn:microsoft.com/office/officeart/2008/layout/LinedList"/>
    <dgm:cxn modelId="{EF1C3DDC-5AEF-C44C-85DD-29F70896781D}" type="presParOf" srcId="{9CCE0088-F81E-2143-8AC4-C185D98CE034}" destId="{18A9F104-21BA-5148-B330-03388112DE4B}" srcOrd="4" destOrd="0" presId="urn:microsoft.com/office/officeart/2008/layout/LinedList"/>
    <dgm:cxn modelId="{712B3895-2D51-2E47-8813-D90E00225FB3}" type="presParOf" srcId="{9CCE0088-F81E-2143-8AC4-C185D98CE034}" destId="{B56F6D64-E4A6-0A45-AA0B-3D897DA17376}" srcOrd="5" destOrd="0" presId="urn:microsoft.com/office/officeart/2008/layout/LinedList"/>
    <dgm:cxn modelId="{7933F8D5-D857-7C4A-B248-C5D14398C85B}" type="presParOf" srcId="{B56F6D64-E4A6-0A45-AA0B-3D897DA17376}" destId="{8C97317D-75EF-7840-8C32-DBE9D4F62CBE}" srcOrd="0" destOrd="0" presId="urn:microsoft.com/office/officeart/2008/layout/LinedList"/>
    <dgm:cxn modelId="{B3442DEA-C50F-BB4B-B305-6916F47279D0}" type="presParOf" srcId="{B56F6D64-E4A6-0A45-AA0B-3D897DA17376}" destId="{3EEA2C76-D633-B941-BE28-E6C34DE42A33}" srcOrd="1" destOrd="0" presId="urn:microsoft.com/office/officeart/2008/layout/LinedList"/>
    <dgm:cxn modelId="{1921B02A-5487-7346-A4DF-33CFC14E0C11}" type="presParOf" srcId="{9CCE0088-F81E-2143-8AC4-C185D98CE034}" destId="{CA758C5C-82A5-4D4D-8FFC-78FF921FB45E}" srcOrd="6" destOrd="0" presId="urn:microsoft.com/office/officeart/2008/layout/LinedList"/>
    <dgm:cxn modelId="{0DEAA8F2-FD41-9641-AAC4-354D2F6EC400}" type="presParOf" srcId="{9CCE0088-F81E-2143-8AC4-C185D98CE034}" destId="{CE2FC85C-1CBF-C54E-A666-19073727F80A}" srcOrd="7" destOrd="0" presId="urn:microsoft.com/office/officeart/2008/layout/LinedList"/>
    <dgm:cxn modelId="{BB819D27-8056-374B-9366-D477AAD40F59}" type="presParOf" srcId="{CE2FC85C-1CBF-C54E-A666-19073727F80A}" destId="{19A50AF0-7994-8043-A0E9-F38DD79EBF3D}" srcOrd="0" destOrd="0" presId="urn:microsoft.com/office/officeart/2008/layout/LinedList"/>
    <dgm:cxn modelId="{7D1A83C4-F2AA-C040-A7EF-ACE87F735298}" type="presParOf" srcId="{CE2FC85C-1CBF-C54E-A666-19073727F80A}" destId="{E2B2B479-881B-9443-BDBF-163BE1534B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F4EB2-EE9C-E04F-8BA6-7417F73E8743}">
      <dsp:nvSpPr>
        <dsp:cNvPr id="0" name=""/>
        <dsp:cNvSpPr/>
      </dsp:nvSpPr>
      <dsp:spPr>
        <a:xfrm>
          <a:off x="0" y="315903"/>
          <a:ext cx="748541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11BED-D76F-274D-BA14-679130441E20}">
      <dsp:nvSpPr>
        <dsp:cNvPr id="0" name=""/>
        <dsp:cNvSpPr/>
      </dsp:nvSpPr>
      <dsp:spPr>
        <a:xfrm>
          <a:off x="374270" y="50223"/>
          <a:ext cx="52397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052" tIns="0" rIns="1980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" panose="02040503050406030204" pitchFamily="18" charset="0"/>
            </a:rPr>
            <a:t>Acknowledging Justice</a:t>
          </a:r>
          <a:endParaRPr lang="en-US" sz="1800" kern="1200" dirty="0">
            <a:latin typeface="Cambria" panose="02040503050406030204" pitchFamily="18" charset="0"/>
          </a:endParaRPr>
        </a:p>
      </dsp:txBody>
      <dsp:txXfrm>
        <a:off x="400209" y="76162"/>
        <a:ext cx="5187911" cy="479482"/>
      </dsp:txXfrm>
    </dsp:sp>
    <dsp:sp modelId="{30F35243-E648-DA43-9E68-F197C8D76C66}">
      <dsp:nvSpPr>
        <dsp:cNvPr id="0" name=""/>
        <dsp:cNvSpPr/>
      </dsp:nvSpPr>
      <dsp:spPr>
        <a:xfrm>
          <a:off x="0" y="1132383"/>
          <a:ext cx="748541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84763-32CB-7347-B5C8-18FFBA5C207E}">
      <dsp:nvSpPr>
        <dsp:cNvPr id="0" name=""/>
        <dsp:cNvSpPr/>
      </dsp:nvSpPr>
      <dsp:spPr>
        <a:xfrm>
          <a:off x="374270" y="866703"/>
          <a:ext cx="52397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052" tIns="0" rIns="1980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Cambria" panose="02040503050406030204" pitchFamily="18" charset="0"/>
            </a:rPr>
            <a:t>Honouring</a:t>
          </a:r>
          <a:r>
            <a:rPr lang="en-US" sz="1800" b="1" kern="1200" dirty="0">
              <a:latin typeface="Cambria" panose="02040503050406030204" pitchFamily="18" charset="0"/>
            </a:rPr>
            <a:t> the Victims</a:t>
          </a:r>
          <a:endParaRPr lang="en-US" sz="1800" kern="1200" dirty="0">
            <a:latin typeface="Cambria" panose="02040503050406030204" pitchFamily="18" charset="0"/>
          </a:endParaRPr>
        </a:p>
      </dsp:txBody>
      <dsp:txXfrm>
        <a:off x="400209" y="892642"/>
        <a:ext cx="5187911" cy="479482"/>
      </dsp:txXfrm>
    </dsp:sp>
    <dsp:sp modelId="{3FEB920E-B6F2-AE47-B97B-153BABF84BB4}">
      <dsp:nvSpPr>
        <dsp:cNvPr id="0" name=""/>
        <dsp:cNvSpPr/>
      </dsp:nvSpPr>
      <dsp:spPr>
        <a:xfrm>
          <a:off x="0" y="1948863"/>
          <a:ext cx="748541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677F2-8744-5147-B15B-0C87AC0507D4}">
      <dsp:nvSpPr>
        <dsp:cNvPr id="0" name=""/>
        <dsp:cNvSpPr/>
      </dsp:nvSpPr>
      <dsp:spPr>
        <a:xfrm>
          <a:off x="374270" y="1683183"/>
          <a:ext cx="52397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052" tIns="0" rIns="1980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" panose="02040503050406030204" pitchFamily="18" charset="0"/>
            </a:rPr>
            <a:t>A Commitment to the Future</a:t>
          </a:r>
          <a:endParaRPr lang="en-US" sz="1800" kern="1200" dirty="0">
            <a:latin typeface="Cambria" panose="02040503050406030204" pitchFamily="18" charset="0"/>
          </a:endParaRPr>
        </a:p>
      </dsp:txBody>
      <dsp:txXfrm>
        <a:off x="400209" y="1709122"/>
        <a:ext cx="5187911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661EC-DE18-D74F-A18D-B1A2C1D28C8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8667D4-E513-BE4E-82D9-E0079DF9C62E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baseline="0" dirty="0">
              <a:latin typeface="Cambria" panose="02040503050406030204" pitchFamily="18" charset="0"/>
            </a:rPr>
            <a:t>Continuing to </a:t>
          </a:r>
          <a:r>
            <a:rPr lang="en-US" sz="3100" b="1" kern="1200" dirty="0">
              <a:latin typeface="Cambria" panose="02040503050406030204" pitchFamily="18" charset="0"/>
            </a:rPr>
            <a:t>i</a:t>
          </a:r>
          <a:r>
            <a:rPr lang="en-US" sz="3100" b="1" i="0" kern="1200" baseline="0" dirty="0">
              <a:latin typeface="Cambria" panose="02040503050406030204" pitchFamily="18" charset="0"/>
            </a:rPr>
            <a:t>ssue a formal proclamation</a:t>
          </a:r>
          <a:r>
            <a:rPr lang="en-US" sz="3100" b="0" i="0" kern="1200" baseline="0" dirty="0">
              <a:latin typeface="Cambria" panose="02040503050406030204" pitchFamily="18" charset="0"/>
            </a:rPr>
            <a:t>. </a:t>
          </a:r>
          <a:endParaRPr lang="en-US" sz="3100" kern="1200" dirty="0">
            <a:latin typeface="Cambria" panose="02040503050406030204" pitchFamily="18" charset="0"/>
          </a:endParaRPr>
        </a:p>
      </dsp:txBody>
      <dsp:txXfrm>
        <a:off x="0" y="0"/>
        <a:ext cx="10515600" cy="1087834"/>
      </dsp:txXfrm>
    </dsp:sp>
    <dsp:sp modelId="{1034A49C-C805-A647-9C3A-39E1D97C3F16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1A49F9-A6B8-0E41-99B5-4A619236D178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baseline="0" dirty="0">
              <a:latin typeface="Cambria" panose="02040503050406030204" pitchFamily="18" charset="0"/>
            </a:rPr>
            <a:t>Supporting educational initiatives</a:t>
          </a:r>
          <a:r>
            <a:rPr lang="en-US" sz="3100" b="0" i="0" kern="1200" baseline="0" dirty="0">
              <a:latin typeface="Cambria" panose="02040503050406030204" pitchFamily="18" charset="0"/>
            </a:rPr>
            <a:t>. </a:t>
          </a:r>
          <a:endParaRPr lang="en-US" sz="3100" kern="1200" dirty="0">
            <a:latin typeface="Cambria" panose="02040503050406030204" pitchFamily="18" charset="0"/>
          </a:endParaRPr>
        </a:p>
      </dsp:txBody>
      <dsp:txXfrm>
        <a:off x="0" y="1087834"/>
        <a:ext cx="10515600" cy="1087834"/>
      </dsp:txXfrm>
    </dsp:sp>
    <dsp:sp modelId="{18A9F104-21BA-5148-B330-03388112DE4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97317D-75EF-7840-8C32-DBE9D4F62CBE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baseline="0" dirty="0">
              <a:latin typeface="Cambria" panose="02040503050406030204" pitchFamily="18" charset="0"/>
            </a:rPr>
            <a:t>Approving</a:t>
          </a:r>
          <a:r>
            <a:rPr lang="en-US" sz="3100" b="0" i="0" kern="1200" baseline="0" dirty="0">
              <a:latin typeface="Cambria" panose="02040503050406030204" pitchFamily="18" charset="0"/>
            </a:rPr>
            <a:t> </a:t>
          </a:r>
          <a:r>
            <a:rPr lang="en-US" sz="3100" b="1" i="0" kern="1200" baseline="0" dirty="0">
              <a:latin typeface="Cambria" panose="02040503050406030204" pitchFamily="18" charset="0"/>
            </a:rPr>
            <a:t>the creation of a small memorial monument</a:t>
          </a:r>
          <a:r>
            <a:rPr lang="en-US" sz="3100" b="0" i="0" kern="1200" baseline="0" dirty="0">
              <a:latin typeface="Cambria" panose="02040503050406030204" pitchFamily="18" charset="0"/>
            </a:rPr>
            <a:t>. </a:t>
          </a:r>
          <a:endParaRPr lang="en-US" sz="3100" kern="1200" dirty="0">
            <a:latin typeface="Cambria" panose="02040503050406030204" pitchFamily="18" charset="0"/>
          </a:endParaRPr>
        </a:p>
      </dsp:txBody>
      <dsp:txXfrm>
        <a:off x="0" y="2175669"/>
        <a:ext cx="10515600" cy="1087834"/>
      </dsp:txXfrm>
    </dsp:sp>
    <dsp:sp modelId="{CA758C5C-82A5-4D4D-8FFC-78FF921FB45E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A50AF0-7994-8043-A0E9-F38DD79EBF3D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baseline="0" dirty="0">
              <a:latin typeface="Cambria" panose="02040503050406030204" pitchFamily="18" charset="0"/>
            </a:rPr>
            <a:t>Considering the naming of a future street</a:t>
          </a:r>
          <a:r>
            <a:rPr lang="en-US" sz="3100" b="0" i="0" kern="1200" baseline="0" dirty="0">
              <a:latin typeface="Cambria" panose="02040503050406030204" pitchFamily="18" charset="0"/>
            </a:rPr>
            <a:t> </a:t>
          </a:r>
          <a:endParaRPr lang="en-US" sz="3100" kern="1200" dirty="0">
            <a:latin typeface="Cambria" panose="02040503050406030204" pitchFamily="18" charset="0"/>
          </a:endParaRPr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EC5559-26BF-4005-99AA-AAB3F0CA73C8}" type="datetimeFigureOut">
              <a:rPr lang="en-US" smtClean="0"/>
              <a:t>5/26/26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8E6265-33B4-46AE-B882-A910817D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83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31320-4A0A-49F3-8CD5-30F2892DB8DC}" type="datetimeFigureOut">
              <a:rPr lang="en-US" smtClean="0"/>
              <a:t>5/26/26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5D504-63E5-4E4A-B610-55F25A8E4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8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5D504-63E5-4E4A-B610-55F25A8E4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4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5D504-63E5-4E4A-B610-55F25A8E4F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5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5D504-63E5-4E4A-B610-55F25A8E4F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5D504-63E5-4E4A-B610-55F25A8E4F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8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985B-F141-43A6-BC6E-CD00CAF19F4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4BC-0608-4016-BCE0-6CC8726B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5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985B-F141-43A6-BC6E-CD00CAF19F4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4BC-0608-4016-BCE0-6CC8726B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0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985B-F141-43A6-BC6E-CD00CAF19F4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4BC-0608-4016-BCE0-6CC8726B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0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985B-F141-43A6-BC6E-CD00CAF19F4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4BC-0608-4016-BCE0-6CC8726B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8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985B-F141-43A6-BC6E-CD00CAF19F4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4BC-0608-4016-BCE0-6CC8726B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5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985B-F141-43A6-BC6E-CD00CAF19F4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4BC-0608-4016-BCE0-6CC8726B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8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985B-F141-43A6-BC6E-CD00CAF19F4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4BC-0608-4016-BCE0-6CC8726B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5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985B-F141-43A6-BC6E-CD00CAF19F4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4BC-0608-4016-BCE0-6CC8726B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6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985B-F141-43A6-BC6E-CD00CAF19F4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4BC-0608-4016-BCE0-6CC8726B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9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985B-F141-43A6-BC6E-CD00CAF19F4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4BC-0608-4016-BCE0-6CC8726B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985B-F141-43A6-BC6E-CD00CAF19F4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4BC-0608-4016-BCE0-6CC8726B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3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7000" t="26000" r="7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985B-F141-43A6-BC6E-CD00CAF19F4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04BC-0608-4016-BCE0-6CC8726B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8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51" y="54005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                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A poet once said: “...a mother's love, even if expressed through tears, is the only sincere and true love that always gives us strength….”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82ECE-44A0-BC69-9A08-085F3257D8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28" b="17971"/>
          <a:stretch>
            <a:fillRect/>
          </a:stretch>
        </p:blipFill>
        <p:spPr>
          <a:xfrm>
            <a:off x="22860" y="-22860"/>
            <a:ext cx="12192000" cy="6858000"/>
          </a:xfrm>
          <a:prstGeom prst="rect">
            <a:avLst/>
          </a:prstGeom>
          <a:effectLst>
            <a:glow rad="127000">
              <a:schemeClr val="accent1"/>
            </a:glow>
            <a:outerShdw blurRad="1263951" dist="50800" dir="5400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331237-E76B-7D62-A57C-4BCE593CDFCF}"/>
              </a:ext>
            </a:extLst>
          </p:cNvPr>
          <p:cNvSpPr txBox="1"/>
          <p:nvPr/>
        </p:nvSpPr>
        <p:spPr>
          <a:xfrm>
            <a:off x="192551" y="979408"/>
            <a:ext cx="44708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Honouring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the Srebrenica Genocide </a:t>
            </a:r>
          </a:p>
          <a:p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– 31 Years Later</a:t>
            </a:r>
            <a:endParaRPr lang="en-CA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7EE3B-0105-A8AB-765E-1C1A05A11463}"/>
              </a:ext>
            </a:extLst>
          </p:cNvPr>
          <p:cNvSpPr txBox="1"/>
          <p:nvPr/>
        </p:nvSpPr>
        <p:spPr>
          <a:xfrm flipH="1">
            <a:off x="8469630" y="5566410"/>
            <a:ext cx="314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July 11, 1995</a:t>
            </a:r>
          </a:p>
          <a:p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8,372…</a:t>
            </a:r>
          </a:p>
        </p:txBody>
      </p:sp>
    </p:spTree>
    <p:extLst>
      <p:ext uri="{BB962C8B-B14F-4D97-AF65-F5344CB8AC3E}">
        <p14:creationId xmlns:p14="http://schemas.microsoft.com/office/powerpoint/2010/main" val="16535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attention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9392AE1-911C-C253-C7F0-22BBE9BB71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075" y="467208"/>
            <a:ext cx="5850453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4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628D-A99D-67E1-7E8B-9428FDBF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48607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Purpose: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48E5F29-4558-9EAE-F9E7-0670C3E71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3" b="20370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F1CA21B-ADC2-9264-91A8-6B32E85018D5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Honour the victims and survivors of the Srebrenica Genocide, 31 years later.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 Thank the City of Toronto for its continued recognition and solidarity.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Explore opportunities for education, remembrance, and genocide prevention initiatives in Toronto schools.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Discuss opportunities for long-term commemorative partnerships with the City of Toronto.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F8930-2093-435F-80AE-77070D044C20}"/>
              </a:ext>
            </a:extLst>
          </p:cNvPr>
          <p:cNvSpPr txBox="1"/>
          <p:nvPr/>
        </p:nvSpPr>
        <p:spPr>
          <a:xfrm>
            <a:off x="3967089" y="59928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0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C14A89-07FF-644D-4B42-D09FB0A8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66" name="Freeform: Shape 65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7412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</a:rPr>
              <a:t>Understanding the Srebrenica Genocide</a:t>
            </a:r>
          </a:p>
        </p:txBody>
      </p:sp>
      <p:sp>
        <p:nvSpPr>
          <p:cNvPr id="68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B9943D-5881-BB6B-B1CB-013C9C6C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68" y="1812624"/>
            <a:ext cx="5240583" cy="39740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Most Severe Genocide in Europe Since WWII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</a:endParaRPr>
          </a:p>
          <a:p>
            <a:pPr marL="28575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Over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8,000 Bosniak men and boys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 were systematically executed. </a:t>
            </a:r>
          </a:p>
          <a:p>
            <a:pPr marL="28575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This atrocity is recognized as the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worst mass killing in Europe since the Holocaust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. 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UN-Declared Safe Zone 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</a:endParaRPr>
          </a:p>
          <a:p>
            <a:pPr marL="28575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In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1993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, the UN designated Srebrenica a “safe zone” under Resolution 819. </a:t>
            </a:r>
          </a:p>
          <a:p>
            <a:pPr marL="28575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Civilians fled there seeking protection, trusting the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international community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. 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Failure to Protect 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</a:endParaRPr>
          </a:p>
          <a:p>
            <a:pPr marL="28575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Despite the presence of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200 Dutch UN peacekeepers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, the town fell to Bosnian Serb forces. </a:t>
            </a:r>
          </a:p>
          <a:p>
            <a:pPr marL="28575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The genocide occurred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within a UN-protected area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, highlighting a catastrophic failure by the international community. 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Targeted Ethnic Cleansing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</a:endParaRPr>
          </a:p>
          <a:p>
            <a:pPr marL="28575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The genocide was part of a broader campaign of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ethnic cleansing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 against Bosnian Muslims. </a:t>
            </a:r>
          </a:p>
          <a:p>
            <a:pPr marL="28575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Thousands of women, children, and elderly were forcibly displaced. 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Global Recognition &amp; Responsibility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</a:endParaRPr>
          </a:p>
          <a:p>
            <a:pPr marL="28575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The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International Criminal Tribunal for the former Yugoslavia (ICTY)</a:t>
            </a:r>
            <a:r>
              <a:rPr lang="en-US" altLang="en-US" sz="1050" dirty="0">
                <a:latin typeface="Cambria" panose="02040503050406030204" pitchFamily="18" charset="0"/>
              </a:rPr>
              <a:t>, </a:t>
            </a:r>
            <a:r>
              <a:rPr lang="en-US" altLang="en-US" sz="1050" b="1" dirty="0">
                <a:latin typeface="Cambria" panose="02040503050406030204" pitchFamily="18" charset="0"/>
              </a:rPr>
              <a:t>International Court of Justice(ICJ)</a:t>
            </a:r>
            <a:r>
              <a:rPr lang="en-US" altLang="en-US" sz="1050" dirty="0">
                <a:latin typeface="Cambria" panose="02040503050406030204" pitchFamily="18" charset="0"/>
              </a:rPr>
              <a:t>, </a:t>
            </a:r>
            <a:r>
              <a:rPr lang="en-US" altLang="en-US" sz="1050" b="1" dirty="0">
                <a:latin typeface="Cambria" panose="02040503050406030204" pitchFamily="18" charset="0"/>
              </a:rPr>
              <a:t>Court of Bosnia and Herzegovina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 have ruled the massacre as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genocide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. 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732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Cambria" panose="02040503050406030204" pitchFamily="18" charset="0"/>
              </a:rPr>
              <a:t>Concealing the Genocide</a:t>
            </a:r>
          </a:p>
        </p:txBody>
      </p:sp>
      <p:pic>
        <p:nvPicPr>
          <p:cNvPr id="4" name="Content Placeholder 3" descr="https://cdn.theatlantic.com/thumbor/pkbi0UfAJjoxD13dmoYTRHEd5z0=/900x581/media/img/photo/2015/07/20-years-since-the-srebrenica-massa/s10_AP96091803682/original.jpg"/>
          <p:cNvPicPr>
            <a:picLocks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10" r="31387" b="-1"/>
          <a:stretch>
            <a:fillRect/>
          </a:stretch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920172-102C-5C9F-4D66-FF54C71B2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Victims were buried in </a:t>
            </a:r>
            <a:r>
              <a:rPr lang="en-US" sz="2400" b="1" dirty="0">
                <a:latin typeface="Cambria" panose="02040503050406030204" pitchFamily="18" charset="0"/>
              </a:rPr>
              <a:t>mass graves</a:t>
            </a:r>
            <a:r>
              <a:rPr lang="en-US" sz="2400" dirty="0">
                <a:latin typeface="Cambria" panose="02040503050406030204" pitchFamily="18" charset="0"/>
              </a:rPr>
              <a:t> to hide the scale of the genocide.</a:t>
            </a:r>
          </a:p>
          <a:p>
            <a:r>
              <a:rPr lang="en-US" sz="2400" dirty="0">
                <a:latin typeface="Cambria" panose="02040503050406030204" pitchFamily="18" charset="0"/>
              </a:rPr>
              <a:t>Bodies were </a:t>
            </a:r>
            <a:r>
              <a:rPr lang="en-US" sz="2400" b="1" dirty="0">
                <a:latin typeface="Cambria" panose="02040503050406030204" pitchFamily="18" charset="0"/>
              </a:rPr>
              <a:t>exhumed and reburied</a:t>
            </a:r>
            <a:r>
              <a:rPr lang="en-US" sz="2400" dirty="0">
                <a:latin typeface="Cambria" panose="02040503050406030204" pitchFamily="18" charset="0"/>
              </a:rPr>
              <a:t> in secondary and tertiary sites to destroy evidence.</a:t>
            </a:r>
          </a:p>
          <a:p>
            <a:r>
              <a:rPr lang="en-US" sz="2400" dirty="0">
                <a:latin typeface="Cambria" panose="02040503050406030204" pitchFamily="18" charset="0"/>
              </a:rPr>
              <a:t>Resulting in </a:t>
            </a:r>
            <a:r>
              <a:rPr lang="en-US" sz="2400" b="1" dirty="0">
                <a:latin typeface="Cambria" panose="02040503050406030204" pitchFamily="18" charset="0"/>
              </a:rPr>
              <a:t>fragmented remains</a:t>
            </a:r>
            <a:r>
              <a:rPr lang="en-US" sz="2400" dirty="0">
                <a:latin typeface="Cambria" panose="02040503050406030204" pitchFamily="18" charset="0"/>
              </a:rPr>
              <a:t> of individuals being found across </a:t>
            </a:r>
            <a:r>
              <a:rPr lang="en-US" sz="2400" b="1" dirty="0">
                <a:latin typeface="Cambria" panose="02040503050406030204" pitchFamily="18" charset="0"/>
              </a:rPr>
              <a:t>multiple grave sites</a:t>
            </a:r>
            <a:r>
              <a:rPr lang="en-US" sz="2400" dirty="0">
                <a:latin typeface="Cambria" panose="02040503050406030204" pitchFamily="18" charset="0"/>
              </a:rPr>
              <a:t>, complicating identification and recovery efforts.</a:t>
            </a:r>
          </a:p>
        </p:txBody>
      </p:sp>
    </p:spTree>
    <p:extLst>
      <p:ext uri="{BB962C8B-B14F-4D97-AF65-F5344CB8AC3E}">
        <p14:creationId xmlns:p14="http://schemas.microsoft.com/office/powerpoint/2010/main" val="81315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978869"/>
            <a:ext cx="4243589" cy="321469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" panose="02040503050406030204" pitchFamily="18" charset="0"/>
              </a:rPr>
              <a:t>8,372 identified</a:t>
            </a:r>
            <a:r>
              <a:rPr lang="en-US" sz="2400" dirty="0">
                <a:latin typeface="Cambria" panose="02040503050406030204" pitchFamily="18" charset="0"/>
              </a:rPr>
              <a:t> victims.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" panose="02040503050406030204" pitchFamily="18" charset="0"/>
              </a:rPr>
              <a:t>Over 1,000 individuals</a:t>
            </a:r>
            <a:r>
              <a:rPr lang="en-US" sz="2400" dirty="0">
                <a:latin typeface="Cambria" panose="02040503050406030204" pitchFamily="18" charset="0"/>
              </a:rPr>
              <a:t> remain missing to this 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" panose="02040503050406030204" pitchFamily="18" charset="0"/>
              </a:rPr>
              <a:t>New mass graves</a:t>
            </a:r>
            <a:r>
              <a:rPr lang="en-US" sz="2400" dirty="0">
                <a:latin typeface="Cambria" panose="02040503050406030204" pitchFamily="18" charset="0"/>
              </a:rPr>
              <a:t> are still being uncovered.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Every </a:t>
            </a:r>
            <a:r>
              <a:rPr lang="en-US" sz="2400" b="1" dirty="0">
                <a:latin typeface="Cambria" panose="02040503050406030204" pitchFamily="18" charset="0"/>
              </a:rPr>
              <a:t>July 11</a:t>
            </a:r>
            <a:r>
              <a:rPr lang="en-US" sz="2400" dirty="0">
                <a:latin typeface="Cambria" panose="02040503050406030204" pitchFamily="18" charset="0"/>
              </a:rPr>
              <a:t>, newly identified victims are laid to rest at the </a:t>
            </a:r>
            <a:r>
              <a:rPr lang="en-US" sz="2400" b="1" dirty="0" err="1">
                <a:latin typeface="Cambria" panose="02040503050406030204" pitchFamily="18" charset="0"/>
              </a:rPr>
              <a:t>Potocari</a:t>
            </a:r>
            <a:r>
              <a:rPr lang="en-US" sz="2400" b="1" dirty="0">
                <a:latin typeface="Cambria" panose="02040503050406030204" pitchFamily="18" charset="0"/>
              </a:rPr>
              <a:t> Memorial Cemetery</a:t>
            </a:r>
            <a:r>
              <a:rPr lang="en-US" sz="2400" dirty="0">
                <a:latin typeface="Cambria" panose="02040503050406030204" pitchFamily="18" charset="0"/>
              </a:rPr>
              <a:t>, near Srebrenica.</a:t>
            </a:r>
          </a:p>
          <a:p>
            <a:endParaRPr lang="en-US" sz="2200" dirty="0"/>
          </a:p>
        </p:txBody>
      </p:sp>
      <p:pic>
        <p:nvPicPr>
          <p:cNvPr id="4" name="Picture 3" descr="https://cdn.theatlantic.com/thumbor/mJkldo6Fd0qn9eYZNqup5H6Cck0=/900x600/media/img/photo/2015/07/20-years-since-the-srebrenica-massa/s19_AP842160045396/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8" r="-1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3F7C19-E34C-BCB1-BDEA-27134E88A609}"/>
              </a:ext>
            </a:extLst>
          </p:cNvPr>
          <p:cNvSpPr txBox="1"/>
          <p:nvPr/>
        </p:nvSpPr>
        <p:spPr>
          <a:xfrm>
            <a:off x="707010" y="848412"/>
            <a:ext cx="3601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31 Years Later </a:t>
            </a:r>
            <a:endParaRPr lang="en-CA" sz="5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2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82F23C-0CD2-085D-18A3-E0F106224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1" r="27911"/>
          <a:stretch>
            <a:fillRect/>
          </a:stretch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317" y="771445"/>
            <a:ext cx="5464968" cy="155930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b="1" dirty="0">
                <a:latin typeface="Cambria" panose="02040503050406030204" pitchFamily="18" charset="0"/>
              </a:rPr>
              <a:t>Canada’s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709" y="2450681"/>
            <a:ext cx="6511289" cy="38694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</a:rPr>
              <a:t>National Recognition: </a:t>
            </a:r>
            <a:r>
              <a:rPr lang="en-US" sz="2000" dirty="0">
                <a:latin typeface="Cambria" panose="02040503050406030204" pitchFamily="18" charset="0"/>
              </a:rPr>
              <a:t>In 2010, the Canadian Parliament established Srebrenica Genocide Remembrance Day.</a:t>
            </a:r>
          </a:p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</a:rPr>
              <a:t>International Leadership: </a:t>
            </a:r>
            <a:r>
              <a:rPr lang="en-US" sz="2000" dirty="0">
                <a:latin typeface="Cambria" panose="02040503050406030204" pitchFamily="18" charset="0"/>
              </a:rPr>
              <a:t>In May 2024, Canada co-sponsored UN Resolution A/RES/78/282, officially recognizing July 11 as the </a:t>
            </a:r>
            <a:r>
              <a:rPr lang="en-US" sz="2000" i="1" dirty="0">
                <a:latin typeface="Cambria" panose="02040503050406030204" pitchFamily="18" charset="0"/>
              </a:rPr>
              <a:t>International Day of Reflection and Commemoration of the 1995 Genocide in Srebrenica</a:t>
            </a:r>
            <a:r>
              <a:rPr lang="en-US" sz="2000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</a:rPr>
              <a:t>A Strong Ally: </a:t>
            </a:r>
            <a:r>
              <a:rPr lang="en-US" sz="2000" dirty="0">
                <a:latin typeface="Cambria" panose="02040503050406030204" pitchFamily="18" charset="0"/>
              </a:rPr>
              <a:t>Canada has consistently shown solidarity with Bosnia and Herzegovina, supporting survivors and remembrance efforts.</a:t>
            </a:r>
          </a:p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</a:rPr>
              <a:t>A Connected Community: </a:t>
            </a:r>
            <a:r>
              <a:rPr lang="en-US" sz="2000" dirty="0">
                <a:latin typeface="Cambria" panose="02040503050406030204" pitchFamily="18" charset="0"/>
              </a:rPr>
              <a:t>Canada is home to a significant Bosnian diaspora, including many Srebrenica Genocide survivors.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5989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409" y="430531"/>
            <a:ext cx="4156512" cy="1708244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>
                <a:latin typeface="Cambria" panose="02040503050406030204" pitchFamily="18" charset="0"/>
              </a:rPr>
              <a:t>UN Resolution and Commitment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0F1D0-CB19-EC6A-FD59-490730076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22430"/>
          <a:stretch>
            <a:fillRect/>
          </a:stretch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408" y="2194560"/>
            <a:ext cx="4432281" cy="429767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Cambria" panose="02040503050406030204" pitchFamily="18" charset="0"/>
              </a:rPr>
              <a:t>Official Commemoration </a:t>
            </a:r>
          </a:p>
          <a:p>
            <a:pPr marL="0" indent="0">
              <a:buNone/>
            </a:pPr>
            <a:r>
              <a:rPr lang="en-US" sz="1800" dirty="0">
                <a:latin typeface="Cambria" panose="02040503050406030204" pitchFamily="18" charset="0"/>
              </a:rPr>
              <a:t>On </a:t>
            </a:r>
            <a:r>
              <a:rPr lang="en-US" sz="1800" b="1" dirty="0">
                <a:latin typeface="Cambria" panose="02040503050406030204" pitchFamily="18" charset="0"/>
              </a:rPr>
              <a:t>May 23, 2024</a:t>
            </a:r>
            <a:r>
              <a:rPr lang="en-US" sz="1800" dirty="0">
                <a:latin typeface="Cambria" panose="02040503050406030204" pitchFamily="18" charset="0"/>
              </a:rPr>
              <a:t>, the </a:t>
            </a:r>
            <a:r>
              <a:rPr lang="en-US" sz="1800" b="1" dirty="0">
                <a:latin typeface="Cambria" panose="02040503050406030204" pitchFamily="18" charset="0"/>
              </a:rPr>
              <a:t>UN General Assembly adopted Resolution A/RES/78/282</a:t>
            </a:r>
            <a:r>
              <a:rPr lang="en-US" sz="1800" dirty="0">
                <a:latin typeface="Cambria" panose="02040503050406030204" pitchFamily="18" charset="0"/>
              </a:rPr>
              <a:t>.</a:t>
            </a:r>
          </a:p>
          <a:p>
            <a:pPr lvl="1"/>
            <a:r>
              <a:rPr lang="en-US" sz="1800" dirty="0">
                <a:latin typeface="Cambria" panose="02040503050406030204" pitchFamily="18" charset="0"/>
              </a:rPr>
              <a:t>Designating </a:t>
            </a:r>
            <a:r>
              <a:rPr lang="en-US" sz="1800" b="1" dirty="0">
                <a:latin typeface="Cambria" panose="02040503050406030204" pitchFamily="18" charset="0"/>
              </a:rPr>
              <a:t>July 11</a:t>
            </a:r>
            <a:r>
              <a:rPr lang="en-US" sz="1800" dirty="0">
                <a:latin typeface="Cambria" panose="02040503050406030204" pitchFamily="18" charset="0"/>
              </a:rPr>
              <a:t> as the </a:t>
            </a:r>
            <a:r>
              <a:rPr lang="en-US" sz="1800" i="1" dirty="0">
                <a:latin typeface="Cambria" panose="02040503050406030204" pitchFamily="18" charset="0"/>
              </a:rPr>
              <a:t>International Day of Reflection and Commemoration of the 1995 Genocide in Srebrenica</a:t>
            </a:r>
            <a:r>
              <a:rPr lang="en-US" sz="1800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Cambria" panose="02040503050406030204" pitchFamily="18" charset="0"/>
              </a:rPr>
              <a:t>Global Education &amp; Outreach</a:t>
            </a:r>
            <a:endParaRPr lang="en-US" sz="1800" dirty="0">
              <a:latin typeface="Cambria" panose="02040503050406030204" pitchFamily="18" charset="0"/>
            </a:endParaRPr>
          </a:p>
          <a:p>
            <a:pPr lvl="1"/>
            <a:r>
              <a:rPr lang="en-US" sz="1800" dirty="0">
                <a:latin typeface="Cambria" panose="02040503050406030204" pitchFamily="18" charset="0"/>
              </a:rPr>
              <a:t>The Resolution established the </a:t>
            </a:r>
            <a:r>
              <a:rPr lang="en-US" sz="1800" b="1" dirty="0">
                <a:latin typeface="Cambria" panose="02040503050406030204" pitchFamily="18" charset="0"/>
              </a:rPr>
              <a:t>UN Outreach Program on the Srebrenica Genocide - </a:t>
            </a:r>
            <a:r>
              <a:rPr lang="en-US" sz="1800" dirty="0">
                <a:latin typeface="Cambria" panose="02040503050406030204" pitchFamily="18" charset="0"/>
              </a:rPr>
              <a:t>focuses on </a:t>
            </a:r>
            <a:r>
              <a:rPr lang="en-US" sz="1800" b="1" dirty="0">
                <a:latin typeface="Cambria" panose="02040503050406030204" pitchFamily="18" charset="0"/>
              </a:rPr>
              <a:t>education, remembrance, and prevention</a:t>
            </a:r>
            <a:r>
              <a:rPr lang="en-US" sz="1800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Cambria" panose="02040503050406030204" pitchFamily="18" charset="0"/>
              </a:rPr>
              <a:t>A Message to the World</a:t>
            </a:r>
            <a:endParaRPr lang="en-US" sz="1800" dirty="0">
              <a:latin typeface="Cambria" panose="02040503050406030204" pitchFamily="18" charset="0"/>
            </a:endParaRPr>
          </a:p>
          <a:p>
            <a:pPr lvl="1"/>
            <a:r>
              <a:rPr lang="en-US" sz="1800" dirty="0">
                <a:latin typeface="Cambria" panose="02040503050406030204" pitchFamily="18" charset="0"/>
              </a:rPr>
              <a:t>Affirms that </a:t>
            </a:r>
            <a:r>
              <a:rPr lang="en-US" sz="1800" b="1" dirty="0">
                <a:latin typeface="Cambria" panose="02040503050406030204" pitchFamily="18" charset="0"/>
              </a:rPr>
              <a:t>Srebrenica will not be forgotten</a:t>
            </a:r>
            <a:r>
              <a:rPr lang="en-US" sz="1800" dirty="0">
                <a:latin typeface="Cambria" panose="02040503050406030204" pitchFamily="18" charset="0"/>
              </a:rPr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141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The Importance of July 11</a:t>
            </a:r>
            <a:r>
              <a:rPr lang="en-US" sz="3600" b="1" baseline="30000" dirty="0">
                <a:latin typeface="Cambria" panose="02040503050406030204" pitchFamily="18" charset="0"/>
              </a:rPr>
              <a:t>th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4" name="Picture 2" descr="A white and green crochet flower&#10;&#10;AI-generated content may be incorrect.">
            <a:extLst>
              <a:ext uri="{FF2B5EF4-FFF2-40B4-BE49-F238E27FC236}">
                <a16:creationId xmlns:a16="http://schemas.microsoft.com/office/drawing/2014/main" id="{E6135D2B-024A-93C9-51CC-54523274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1" b="35040"/>
          <a:stretch>
            <a:fillRect/>
          </a:stretch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EADDFB65-D9C7-75C2-C174-92A2F53BF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18451"/>
              </p:ext>
            </p:extLst>
          </p:nvPr>
        </p:nvGraphicFramePr>
        <p:xfrm>
          <a:off x="4223982" y="3752850"/>
          <a:ext cx="7485413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182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white and green crochet flower&#10;&#10;AI-generated content may be incorrect.">
            <a:extLst>
              <a:ext uri="{FF2B5EF4-FFF2-40B4-BE49-F238E27FC236}">
                <a16:creationId xmlns:a16="http://schemas.microsoft.com/office/drawing/2014/main" id="{D782F23C-0CD2-085D-18A3-E0F106224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4" b="1939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Community Requests for Recognition and Remembrance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CAB8CD6-7160-A656-3FD5-7A2ACE3C2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6601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579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34a106e-6316-442c-ad35-738afd673d2b}" enabled="1" method="Standard" siteId="{cddc1229-ac2a-4b97-b78a-0e5cacb5865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45844</TotalTime>
  <Words>591</Words>
  <Application>Microsoft Macintosh PowerPoint</Application>
  <PresentationFormat>Widescreen</PresentationFormat>
  <Paragraphs>79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Office Theme</vt:lpstr>
      <vt:lpstr>                </vt:lpstr>
      <vt:lpstr>Purpose: </vt:lpstr>
      <vt:lpstr>Understanding the Srebrenica Genocide</vt:lpstr>
      <vt:lpstr>Concealing the Genocide</vt:lpstr>
      <vt:lpstr>PowerPoint Presentation</vt:lpstr>
      <vt:lpstr> Canada’s Role</vt:lpstr>
      <vt:lpstr>UN Resolution and Commitment</vt:lpstr>
      <vt:lpstr>The Importance of July 11th </vt:lpstr>
      <vt:lpstr>Community Requests for Recognition and Remembrance</vt:lpstr>
      <vt:lpstr>Thank you for your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hkarabegovic@outlook.com</dc:creator>
  <cp:lastModifiedBy>Aldina Muslija</cp:lastModifiedBy>
  <cp:revision>114</cp:revision>
  <cp:lastPrinted>2025-08-25T00:19:23Z</cp:lastPrinted>
  <dcterms:created xsi:type="dcterms:W3CDTF">2018-05-12T22:59:05Z</dcterms:created>
  <dcterms:modified xsi:type="dcterms:W3CDTF">2026-06-03T00:09:50Z</dcterms:modified>
</cp:coreProperties>
</file>